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8" r:id="rId2"/>
    <p:sldMasterId id="2147483684" r:id="rId3"/>
    <p:sldMasterId id="2147483696" r:id="rId4"/>
  </p:sldMasterIdLst>
  <p:sldIdLst>
    <p:sldId id="932" r:id="rId5"/>
    <p:sldId id="928" r:id="rId6"/>
    <p:sldId id="946" r:id="rId7"/>
    <p:sldId id="933" r:id="rId8"/>
    <p:sldId id="939" r:id="rId9"/>
    <p:sldId id="968" r:id="rId10"/>
    <p:sldId id="952" r:id="rId11"/>
    <p:sldId id="942" r:id="rId12"/>
    <p:sldId id="94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2219"/>
  </p:normalViewPr>
  <p:slideViewPr>
    <p:cSldViewPr snapToGrid="0" snapToObjects="1">
      <p:cViewPr varScale="1">
        <p:scale>
          <a:sx n="51" d="100"/>
          <a:sy n="51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1" y="6356354"/>
            <a:ext cx="284480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>
                <a:solidFill>
                  <a:prstClr val="black"/>
                </a:solidFill>
              </a:rPr>
              <a:pPr/>
              <a:t>19/4/10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2" y="6356354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1" y="6356354"/>
            <a:ext cx="284480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87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FB3D3-263B-4EFA-AFFE-2236A2BC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1A7E65-FB72-4D83-8F92-C5E242E38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4A5A7-5391-483C-894F-6DF7F08E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B28D2-17B0-4061-BCC0-7AC2781056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10D05-A234-4240-9104-DB75B365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B3CB7-A9A3-4D27-8706-A97BA506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FC9D-9EC4-4D40-A128-FB0C9A7B326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B547BF-7490-4462-8E7C-9F121D94DD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5"/>
          <a:stretch/>
        </p:blipFill>
        <p:spPr>
          <a:xfrm>
            <a:off x="0" y="0"/>
            <a:ext cx="12192000" cy="817245"/>
          </a:xfrm>
          <a:prstGeom prst="rect">
            <a:avLst/>
          </a:prstGeom>
          <a:ln>
            <a:noFill/>
          </a:ln>
          <a:effectLst>
            <a:outerShdw blurRad="215900" dist="381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7C6DEE-8FB3-4B3B-9384-8E5D3C4E9F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4" y="0"/>
            <a:ext cx="2362965" cy="7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FBB219-65C7-458B-9BAE-9710ACBCA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B28D2-17B0-4061-BCC0-7AC2781056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F2ADC8-CA8C-4062-BBCD-32F3B0C0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2A40D2-0B8F-443B-A49D-D49B4E41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FC9D-9EC4-4D40-A128-FB0C9A7B326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E2614A-599E-446B-9646-8C1721B9C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975" y="106116"/>
            <a:ext cx="971791" cy="5923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BF5D76-B8FC-4E38-87F9-E2EAE81BFB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6CE1C1-4A58-47AE-A37F-8BEEEDB859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4" y="0"/>
            <a:ext cx="2362965" cy="7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71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54EEE-FDFB-4C15-9B1F-3501BBADD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8A1721-E3D9-4FB3-A0E2-4AC3D518D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85A4D-AB1E-48B2-8D72-668E6051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0893F1-F452-4B9A-A5E8-D72783B1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9EB424-1031-432C-AA62-7F81F536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28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2EBAB-B1A2-4C95-AF69-35E932FD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692F9-4B88-4DCA-A947-E88D4653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21186-CD91-4110-88AD-F654A89F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888E0A-3C92-45A9-A8A7-62EB1FE31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93C5C-741B-4F95-87E7-EDA1CDF9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26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46AB7-A32A-40C7-A354-895451BD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FDAE42-E06D-4FA7-BB2F-794C7932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140474-AEAE-4BE1-910E-AD0A80E58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972BB-97A7-4933-8DE6-F0040611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FB8BCB-A885-436E-9B57-E0A1FA09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484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8B5C9-8229-4E50-9A55-B380E487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629D1-CE0D-4C9B-B250-E010E8165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567541-8AD9-4096-9777-A268F7053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FC4895-4319-4EEB-8E52-491770B20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666B88-C324-454E-95C2-F8A6C2B5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C6C79F-2861-4B3D-A09B-DAC216A2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00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F1482-A8EC-4DAC-B488-30B81769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3BE9A4-4B6C-4C85-9EE6-5C52DCC55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1C3774-D7BE-4649-BD68-E35BEEA08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8B6C17-C1A7-4C9E-AF79-4D58AB26C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584C84-8ED0-4E86-9DD5-DBD01931F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480E1E-85E2-44EE-9424-3D3B3659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576642-D980-41DC-B445-7ACBFD85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DF2F34-2CB5-48CD-863F-CF27DF65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00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65E0E-5EB0-4FDD-85BA-1328F10E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A2775B-CF86-461A-93C7-F06EC572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C8E070-92B5-4900-A688-94B8128A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479F39-99DC-4BD5-872F-E5C68BCE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09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7A266A-5EB2-4781-BEFE-758340D6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D46A69-68DD-4212-AD79-8A4BA8C8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441E15-A8BE-4D0F-87A1-165D0B8F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353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65521-2E48-4856-B642-CB187DC0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0871C-748F-4BE6-82F6-81CAD12F5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07FA8C-D82B-4F48-838D-7CAF9051F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ED671-6CA9-498A-B232-E71C88FB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3B18CA-9C6E-4C3E-B66B-1693D72C8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B7C0C2-DB00-4C1A-9B3D-8F441DB9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0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30B00-FF6D-404A-AFEA-C779C0222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FA0E5E-E4BE-4C3C-8982-F6A18FA9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64511-D104-4D59-8AF8-10D56BA6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622DDE-B44D-4A34-B90E-9E67A8E373C8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172A3E-3DAF-48CF-9422-AD73DEE4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F66AF-9D90-4AF3-825C-094A9D08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0AE1C8-2156-449D-B5CB-5F67F9E4B2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756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FC3E2-519D-4301-85FC-3D25080C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E587EA-6FEA-403E-9BEC-163D5D2AF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1BC12-B924-440A-8A81-949426A34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AAC7DE-64E0-4744-8D2D-19151680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58DA94-9745-4D60-B95E-21B1B3A9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2263BA-3323-4DD5-84C9-C45614F9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446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FE710-B7FA-4714-96A6-4C6DA2FD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602C7E-EF39-4883-9384-417C802EA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FBD18-55F8-4AAB-8FF9-942933C2A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E31FCC-1876-4A00-A8FE-D14BABA1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547FC-D1C5-4343-98C2-4DB23595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75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D40B08-E58D-4882-8618-FFDED1138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9E7D30-7D58-43B4-A416-9F5372D57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4F97F-0E5A-409E-ACD0-50F07BF7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057F8-BC23-4B31-8259-DCAEB0B1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1B3E9-394B-421D-94F0-952148C1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486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583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365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88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062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13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3128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62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E823E-F6DD-4662-A32E-33AF24FAA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19E8EC-3E20-4FF6-B576-A2004C33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698311-A25B-4732-BF3D-F6AAA943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622DDE-B44D-4A34-B90E-9E67A8E373C8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58935-06A8-4C1B-B4AC-FABD01B3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977DA-6A66-4F60-BB33-DB31D899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0AE1C8-2156-449D-B5CB-5F67F9E4B2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534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292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1454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32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7581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80" y="6356363"/>
            <a:ext cx="284517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>
                <a:solidFill>
                  <a:prstClr val="black"/>
                </a:solidFill>
              </a:rPr>
              <a:pPr/>
              <a:t>19/4/10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149" y="6356363"/>
            <a:ext cx="3859715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150" y="6356363"/>
            <a:ext cx="284517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4073476" y="1890235"/>
            <a:ext cx="4050487" cy="2405634"/>
          </a:xfrm>
          <a:custGeom>
            <a:avLst/>
            <a:gdLst>
              <a:gd name="connsiteX0" fmla="*/ 0 w 4050487"/>
              <a:gd name="connsiteY0" fmla="*/ 0 h 2405634"/>
              <a:gd name="connsiteX1" fmla="*/ 4050487 w 4050487"/>
              <a:gd name="connsiteY1" fmla="*/ 0 h 2405634"/>
              <a:gd name="connsiteX2" fmla="*/ 4050487 w 4050487"/>
              <a:gd name="connsiteY2" fmla="*/ 2405634 h 2405634"/>
              <a:gd name="connsiteX3" fmla="*/ 0 w 4050487"/>
              <a:gd name="connsiteY3" fmla="*/ 2405634 h 240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0487" h="2405634">
                <a:moveTo>
                  <a:pt x="0" y="0"/>
                </a:moveTo>
                <a:lnTo>
                  <a:pt x="4050487" y="0"/>
                </a:lnTo>
                <a:lnTo>
                  <a:pt x="4050487" y="2405634"/>
                </a:lnTo>
                <a:lnTo>
                  <a:pt x="0" y="2405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60988" y="2161494"/>
            <a:ext cx="2350268" cy="1862718"/>
          </a:xfrm>
          <a:custGeom>
            <a:avLst/>
            <a:gdLst>
              <a:gd name="connsiteX0" fmla="*/ 0 w 2350268"/>
              <a:gd name="connsiteY0" fmla="*/ 0 h 1862718"/>
              <a:gd name="connsiteX1" fmla="*/ 2350268 w 2350268"/>
              <a:gd name="connsiteY1" fmla="*/ 0 h 1862718"/>
              <a:gd name="connsiteX2" fmla="*/ 2350268 w 2350268"/>
              <a:gd name="connsiteY2" fmla="*/ 1862718 h 1862718"/>
              <a:gd name="connsiteX3" fmla="*/ 0 w 2350268"/>
              <a:gd name="connsiteY3" fmla="*/ 1862718 h 186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268" h="1862718">
                <a:moveTo>
                  <a:pt x="0" y="0"/>
                </a:moveTo>
                <a:lnTo>
                  <a:pt x="2350268" y="0"/>
                </a:lnTo>
                <a:lnTo>
                  <a:pt x="2350268" y="1862718"/>
                </a:lnTo>
                <a:lnTo>
                  <a:pt x="0" y="18627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482832" y="2161494"/>
            <a:ext cx="2350268" cy="1862718"/>
          </a:xfrm>
          <a:custGeom>
            <a:avLst/>
            <a:gdLst>
              <a:gd name="connsiteX0" fmla="*/ 0 w 2350268"/>
              <a:gd name="connsiteY0" fmla="*/ 0 h 1862718"/>
              <a:gd name="connsiteX1" fmla="*/ 2350268 w 2350268"/>
              <a:gd name="connsiteY1" fmla="*/ 0 h 1862718"/>
              <a:gd name="connsiteX2" fmla="*/ 2350268 w 2350268"/>
              <a:gd name="connsiteY2" fmla="*/ 1862718 h 1862718"/>
              <a:gd name="connsiteX3" fmla="*/ 0 w 2350268"/>
              <a:gd name="connsiteY3" fmla="*/ 1862718 h 186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268" h="1862718">
                <a:moveTo>
                  <a:pt x="0" y="0"/>
                </a:moveTo>
                <a:lnTo>
                  <a:pt x="2350268" y="0"/>
                </a:lnTo>
                <a:lnTo>
                  <a:pt x="2350268" y="1862718"/>
                </a:lnTo>
                <a:lnTo>
                  <a:pt x="0" y="18627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6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4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0" r="19468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7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6001C">
                  <a:alpha val="0"/>
                </a:srgbClr>
              </a:gs>
              <a:gs pos="100000">
                <a:srgbClr val="06001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67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336699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600206"/>
            <a:ext cx="10972800" cy="4525963"/>
          </a:xfrm>
          <a:prstGeom prst="rect">
            <a:avLst/>
          </a:prstGeom>
        </p:spPr>
        <p:txBody>
          <a:bodyPr/>
          <a:lstStyle>
            <a:lvl1pPr>
              <a:spcAft>
                <a:spcPts val="40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spcAft>
                <a:spcPts val="40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spcAft>
                <a:spcPts val="400"/>
              </a:spcAft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spcAft>
                <a:spcPts val="400"/>
              </a:spcAft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spcAft>
                <a:spcPts val="400"/>
              </a:spcAft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737601" y="6356364"/>
            <a:ext cx="2844800" cy="3651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CEEECC7D-3BB0-4B95-BA1B-3B18FADF8A91}" type="slidenum">
              <a:rPr lang="zh-CN" altLang="en-US">
                <a:solidFill>
                  <a:srgbClr val="777777"/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srgbClr val="77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87D0D-0653-4359-A7FC-E2045E726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0CFBA3-C857-4C56-8876-8D5217D9E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73B5BA-223C-41C9-8B89-19D38A34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B28D2-17B0-4061-BCC0-7AC2781056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86A264-B150-441F-B958-042AB3B7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77890-48C0-4875-9AE7-BA4919D7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FC9D-9EC4-4D40-A128-FB0C9A7B326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0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1416F-3486-4C84-B70A-ED327849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48D4CE-97C9-450D-AC8A-BF4FA63F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6C3799-8C32-4AA9-9801-555CE9AD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B28D2-17B0-4061-BCC0-7AC27810569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4054C2-E576-47F4-9357-F714A8802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7BBF9-8947-43F5-AE2C-184E903D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0FC9D-9EC4-4D40-A128-FB0C9A7B326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11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>
            <a:extLst>
              <a:ext uri="{FF2B5EF4-FFF2-40B4-BE49-F238E27FC236}">
                <a16:creationId xmlns:a16="http://schemas.microsoft.com/office/drawing/2014/main" id="{70E7D159-273C-4730-92CA-A1D87EF384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5"/>
          <a:stretch/>
        </p:blipFill>
        <p:spPr>
          <a:xfrm>
            <a:off x="0" y="0"/>
            <a:ext cx="12192000" cy="81724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215900" dist="381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65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255757-5A6F-4C76-BB62-992D46C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51D9A4-A6DF-4F7E-B11A-6920E147D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42544-EBE2-4847-A980-462479C77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DCB3-D4DB-43DB-B57C-518FA93525C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3413E-D4B7-4BCA-83F9-018046EB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4D8FE9-E979-41CF-9B85-3A1E52192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A4297-7E35-40F7-A41F-A8B41C67DCA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26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19/4/10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14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/>
          <p:cNvGrpSpPr>
            <a:grpSpLocks/>
          </p:cNvGrpSpPr>
          <p:nvPr userDrawn="1"/>
        </p:nvGrpSpPr>
        <p:grpSpPr bwMode="auto">
          <a:xfrm>
            <a:off x="0" y="13"/>
            <a:ext cx="12193587" cy="6842125"/>
            <a:chOff x="0" y="1"/>
            <a:chExt cx="9144000" cy="5143500"/>
          </a:xfrm>
        </p:grpSpPr>
        <p:sp>
          <p:nvSpPr>
            <p:cNvPr id="5" name="Freeform 254"/>
            <p:cNvSpPr>
              <a:spLocks/>
            </p:cNvSpPr>
            <p:nvPr/>
          </p:nvSpPr>
          <p:spPr bwMode="auto">
            <a:xfrm>
              <a:off x="7475935" y="1"/>
              <a:ext cx="1031081" cy="717226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" name="Freeform 255"/>
            <p:cNvSpPr>
              <a:spLocks/>
            </p:cNvSpPr>
            <p:nvPr/>
          </p:nvSpPr>
          <p:spPr bwMode="auto">
            <a:xfrm>
              <a:off x="8311754" y="1"/>
              <a:ext cx="828675" cy="656363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" name="Freeform 256"/>
            <p:cNvSpPr>
              <a:spLocks/>
            </p:cNvSpPr>
            <p:nvPr/>
          </p:nvSpPr>
          <p:spPr bwMode="auto">
            <a:xfrm>
              <a:off x="8507016" y="1"/>
              <a:ext cx="633413" cy="1507249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" name="Freeform 257"/>
            <p:cNvSpPr>
              <a:spLocks/>
            </p:cNvSpPr>
            <p:nvPr/>
          </p:nvSpPr>
          <p:spPr bwMode="auto">
            <a:xfrm>
              <a:off x="7211616" y="717227"/>
              <a:ext cx="1296590" cy="1194580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9" name="Freeform 258"/>
            <p:cNvSpPr>
              <a:spLocks/>
            </p:cNvSpPr>
            <p:nvPr/>
          </p:nvSpPr>
          <p:spPr bwMode="auto">
            <a:xfrm>
              <a:off x="6455569" y="1"/>
              <a:ext cx="1184672" cy="822244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0" name="Freeform 259"/>
            <p:cNvSpPr>
              <a:spLocks/>
            </p:cNvSpPr>
            <p:nvPr/>
          </p:nvSpPr>
          <p:spPr bwMode="auto">
            <a:xfrm>
              <a:off x="7211616" y="1849752"/>
              <a:ext cx="967978" cy="1227996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260"/>
            <p:cNvSpPr>
              <a:spLocks/>
            </p:cNvSpPr>
            <p:nvPr/>
          </p:nvSpPr>
          <p:spPr bwMode="auto">
            <a:xfrm>
              <a:off x="8086725" y="1507250"/>
              <a:ext cx="1053704" cy="1089562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2" name="Freeform 261"/>
            <p:cNvSpPr>
              <a:spLocks/>
            </p:cNvSpPr>
            <p:nvPr/>
          </p:nvSpPr>
          <p:spPr bwMode="auto">
            <a:xfrm>
              <a:off x="8179594" y="2551463"/>
              <a:ext cx="960835" cy="79957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262"/>
            <p:cNvSpPr>
              <a:spLocks/>
            </p:cNvSpPr>
            <p:nvPr/>
          </p:nvSpPr>
          <p:spPr bwMode="auto">
            <a:xfrm>
              <a:off x="8508206" y="1078823"/>
              <a:ext cx="632222" cy="1472640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263"/>
            <p:cNvSpPr>
              <a:spLocks/>
            </p:cNvSpPr>
            <p:nvPr/>
          </p:nvSpPr>
          <p:spPr bwMode="auto">
            <a:xfrm>
              <a:off x="7475935" y="656364"/>
              <a:ext cx="1032272" cy="850886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264"/>
            <p:cNvSpPr>
              <a:spLocks/>
            </p:cNvSpPr>
            <p:nvPr/>
          </p:nvSpPr>
          <p:spPr bwMode="auto">
            <a:xfrm>
              <a:off x="6455569" y="717227"/>
              <a:ext cx="1020366" cy="1132524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265"/>
            <p:cNvSpPr>
              <a:spLocks/>
            </p:cNvSpPr>
            <p:nvPr/>
          </p:nvSpPr>
          <p:spPr bwMode="auto">
            <a:xfrm>
              <a:off x="5669756" y="1"/>
              <a:ext cx="1148954" cy="822244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266"/>
            <p:cNvSpPr>
              <a:spLocks/>
            </p:cNvSpPr>
            <p:nvPr/>
          </p:nvSpPr>
          <p:spPr bwMode="auto">
            <a:xfrm>
              <a:off x="5669756" y="411720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267"/>
            <p:cNvSpPr>
              <a:spLocks/>
            </p:cNvSpPr>
            <p:nvPr/>
          </p:nvSpPr>
          <p:spPr bwMode="auto">
            <a:xfrm>
              <a:off x="5669756" y="411720"/>
              <a:ext cx="1541860" cy="1438032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268"/>
            <p:cNvSpPr>
              <a:spLocks/>
            </p:cNvSpPr>
            <p:nvPr/>
          </p:nvSpPr>
          <p:spPr bwMode="auto">
            <a:xfrm>
              <a:off x="4914900" y="411720"/>
              <a:ext cx="923925" cy="1380749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0" name="Freeform 269"/>
            <p:cNvSpPr>
              <a:spLocks/>
            </p:cNvSpPr>
            <p:nvPr/>
          </p:nvSpPr>
          <p:spPr bwMode="auto">
            <a:xfrm>
              <a:off x="5230416" y="1"/>
              <a:ext cx="909638" cy="411719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270"/>
            <p:cNvSpPr>
              <a:spLocks/>
            </p:cNvSpPr>
            <p:nvPr/>
          </p:nvSpPr>
          <p:spPr bwMode="auto">
            <a:xfrm>
              <a:off x="4067175" y="1"/>
              <a:ext cx="1602581" cy="848499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271"/>
            <p:cNvSpPr>
              <a:spLocks/>
            </p:cNvSpPr>
            <p:nvPr/>
          </p:nvSpPr>
          <p:spPr bwMode="auto">
            <a:xfrm>
              <a:off x="4139804" y="848500"/>
              <a:ext cx="958453" cy="943969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3" name="Freeform 272"/>
            <p:cNvSpPr>
              <a:spLocks/>
            </p:cNvSpPr>
            <p:nvPr/>
          </p:nvSpPr>
          <p:spPr bwMode="auto">
            <a:xfrm>
              <a:off x="5544741" y="1321081"/>
              <a:ext cx="984647" cy="116474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4" name="Freeform 273"/>
            <p:cNvSpPr>
              <a:spLocks/>
            </p:cNvSpPr>
            <p:nvPr/>
          </p:nvSpPr>
          <p:spPr bwMode="auto">
            <a:xfrm>
              <a:off x="5544741" y="2340234"/>
              <a:ext cx="984647" cy="855658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 274"/>
            <p:cNvSpPr>
              <a:spLocks/>
            </p:cNvSpPr>
            <p:nvPr/>
          </p:nvSpPr>
          <p:spPr bwMode="auto">
            <a:xfrm>
              <a:off x="4399360" y="1321081"/>
              <a:ext cx="1439465" cy="1365235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275"/>
            <p:cNvSpPr>
              <a:spLocks/>
            </p:cNvSpPr>
            <p:nvPr/>
          </p:nvSpPr>
          <p:spPr bwMode="auto">
            <a:xfrm>
              <a:off x="5838825" y="1321081"/>
              <a:ext cx="1372791" cy="116474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7" name="Freeform 276"/>
            <p:cNvSpPr>
              <a:spLocks/>
            </p:cNvSpPr>
            <p:nvPr/>
          </p:nvSpPr>
          <p:spPr bwMode="auto">
            <a:xfrm>
              <a:off x="6096000" y="3195893"/>
              <a:ext cx="821531" cy="883107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8" name="Freeform 277"/>
            <p:cNvSpPr>
              <a:spLocks/>
            </p:cNvSpPr>
            <p:nvPr/>
          </p:nvSpPr>
          <p:spPr bwMode="auto">
            <a:xfrm>
              <a:off x="6162675" y="3650574"/>
              <a:ext cx="810816" cy="1492927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278"/>
            <p:cNvSpPr>
              <a:spLocks/>
            </p:cNvSpPr>
            <p:nvPr/>
          </p:nvSpPr>
          <p:spPr bwMode="auto">
            <a:xfrm>
              <a:off x="5080397" y="3195893"/>
              <a:ext cx="1082278" cy="1076435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279"/>
            <p:cNvSpPr>
              <a:spLocks/>
            </p:cNvSpPr>
            <p:nvPr/>
          </p:nvSpPr>
          <p:spPr bwMode="auto">
            <a:xfrm>
              <a:off x="6096000" y="2485827"/>
              <a:ext cx="1547813" cy="116474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280"/>
            <p:cNvSpPr>
              <a:spLocks/>
            </p:cNvSpPr>
            <p:nvPr/>
          </p:nvSpPr>
          <p:spPr bwMode="auto">
            <a:xfrm>
              <a:off x="4933950" y="4272328"/>
              <a:ext cx="1407319" cy="871173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2" name="Freeform 281"/>
            <p:cNvSpPr>
              <a:spLocks/>
            </p:cNvSpPr>
            <p:nvPr/>
          </p:nvSpPr>
          <p:spPr bwMode="auto">
            <a:xfrm>
              <a:off x="4140994" y="4272328"/>
              <a:ext cx="939404" cy="871173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3" name="Freeform 282"/>
            <p:cNvSpPr>
              <a:spLocks/>
            </p:cNvSpPr>
            <p:nvPr/>
          </p:nvSpPr>
          <p:spPr bwMode="auto">
            <a:xfrm>
              <a:off x="5080397" y="4078999"/>
              <a:ext cx="1260872" cy="1064502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4" name="Freeform 283"/>
            <p:cNvSpPr>
              <a:spLocks/>
            </p:cNvSpPr>
            <p:nvPr/>
          </p:nvSpPr>
          <p:spPr bwMode="auto">
            <a:xfrm>
              <a:off x="4427935" y="3195893"/>
              <a:ext cx="1668065" cy="1076435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5" name="Freeform 284"/>
            <p:cNvSpPr>
              <a:spLocks/>
            </p:cNvSpPr>
            <p:nvPr/>
          </p:nvSpPr>
          <p:spPr bwMode="auto">
            <a:xfrm>
              <a:off x="6917531" y="3077748"/>
              <a:ext cx="726281" cy="695745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6" name="Freeform 285"/>
            <p:cNvSpPr>
              <a:spLocks/>
            </p:cNvSpPr>
            <p:nvPr/>
          </p:nvSpPr>
          <p:spPr bwMode="auto">
            <a:xfrm>
              <a:off x="7618810" y="3773492"/>
              <a:ext cx="1521619" cy="840145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7" name="Freeform 286"/>
            <p:cNvSpPr>
              <a:spLocks/>
            </p:cNvSpPr>
            <p:nvPr/>
          </p:nvSpPr>
          <p:spPr bwMode="auto">
            <a:xfrm>
              <a:off x="7618810" y="2596812"/>
              <a:ext cx="1016794" cy="1176680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8" name="Freeform 287"/>
            <p:cNvSpPr>
              <a:spLocks/>
            </p:cNvSpPr>
            <p:nvPr/>
          </p:nvSpPr>
          <p:spPr bwMode="auto">
            <a:xfrm>
              <a:off x="6973491" y="4371380"/>
              <a:ext cx="925115" cy="772121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39" name="Freeform 288"/>
            <p:cNvSpPr>
              <a:spLocks/>
            </p:cNvSpPr>
            <p:nvPr/>
          </p:nvSpPr>
          <p:spPr bwMode="auto">
            <a:xfrm>
              <a:off x="6917531" y="3650574"/>
              <a:ext cx="981075" cy="963063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289"/>
            <p:cNvSpPr>
              <a:spLocks/>
            </p:cNvSpPr>
            <p:nvPr/>
          </p:nvSpPr>
          <p:spPr bwMode="auto">
            <a:xfrm>
              <a:off x="7740254" y="4349899"/>
              <a:ext cx="1400175" cy="79360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1" name="Freeform 290"/>
            <p:cNvSpPr>
              <a:spLocks/>
            </p:cNvSpPr>
            <p:nvPr/>
          </p:nvSpPr>
          <p:spPr bwMode="auto">
            <a:xfrm>
              <a:off x="6341269" y="4371380"/>
              <a:ext cx="784622" cy="772121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2" name="Freeform 291"/>
            <p:cNvSpPr>
              <a:spLocks/>
            </p:cNvSpPr>
            <p:nvPr/>
          </p:nvSpPr>
          <p:spPr bwMode="auto">
            <a:xfrm>
              <a:off x="8440341" y="4349899"/>
              <a:ext cx="700088" cy="79360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3" name="Freeform 292"/>
            <p:cNvSpPr>
              <a:spLocks/>
            </p:cNvSpPr>
            <p:nvPr/>
          </p:nvSpPr>
          <p:spPr bwMode="auto">
            <a:xfrm>
              <a:off x="7618810" y="3351033"/>
              <a:ext cx="1521619" cy="998866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4" name="Freeform 293"/>
            <p:cNvSpPr>
              <a:spLocks/>
            </p:cNvSpPr>
            <p:nvPr/>
          </p:nvSpPr>
          <p:spPr bwMode="auto">
            <a:xfrm>
              <a:off x="8622506" y="2551463"/>
              <a:ext cx="521494" cy="1798435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5" name="Freeform 294"/>
            <p:cNvSpPr>
              <a:spLocks/>
            </p:cNvSpPr>
            <p:nvPr/>
          </p:nvSpPr>
          <p:spPr bwMode="auto">
            <a:xfrm>
              <a:off x="4399360" y="2340234"/>
              <a:ext cx="1696640" cy="855658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6" name="Freeform 295"/>
            <p:cNvSpPr>
              <a:spLocks/>
            </p:cNvSpPr>
            <p:nvPr/>
          </p:nvSpPr>
          <p:spPr bwMode="auto">
            <a:xfrm>
              <a:off x="6529388" y="1849752"/>
              <a:ext cx="1114425" cy="1227996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7" name="Freeform 296"/>
            <p:cNvSpPr>
              <a:spLocks/>
            </p:cNvSpPr>
            <p:nvPr/>
          </p:nvSpPr>
          <p:spPr bwMode="auto">
            <a:xfrm>
              <a:off x="3070622" y="1"/>
              <a:ext cx="1250156" cy="537024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8" name="Freeform 297"/>
            <p:cNvSpPr>
              <a:spLocks/>
            </p:cNvSpPr>
            <p:nvPr/>
          </p:nvSpPr>
          <p:spPr bwMode="auto">
            <a:xfrm>
              <a:off x="1821656" y="1"/>
              <a:ext cx="1268016" cy="985738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49" name="Freeform 298"/>
            <p:cNvSpPr>
              <a:spLocks/>
            </p:cNvSpPr>
            <p:nvPr/>
          </p:nvSpPr>
          <p:spPr bwMode="auto">
            <a:xfrm>
              <a:off x="3087291" y="985739"/>
              <a:ext cx="1052513" cy="1058535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0" name="Freeform 299"/>
            <p:cNvSpPr>
              <a:spLocks/>
            </p:cNvSpPr>
            <p:nvPr/>
          </p:nvSpPr>
          <p:spPr bwMode="auto">
            <a:xfrm>
              <a:off x="1625204" y="315055"/>
              <a:ext cx="1462088" cy="1325854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1" name="Freeform 300"/>
            <p:cNvSpPr>
              <a:spLocks/>
            </p:cNvSpPr>
            <p:nvPr/>
          </p:nvSpPr>
          <p:spPr bwMode="auto">
            <a:xfrm>
              <a:off x="2050256" y="985739"/>
              <a:ext cx="1391841" cy="1058535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2" name="Freeform 301"/>
            <p:cNvSpPr>
              <a:spLocks/>
            </p:cNvSpPr>
            <p:nvPr/>
          </p:nvSpPr>
          <p:spPr bwMode="auto">
            <a:xfrm>
              <a:off x="3070622" y="1"/>
              <a:ext cx="996553" cy="985738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3" name="Freeform 302"/>
            <p:cNvSpPr>
              <a:spLocks/>
            </p:cNvSpPr>
            <p:nvPr/>
          </p:nvSpPr>
          <p:spPr bwMode="auto">
            <a:xfrm>
              <a:off x="3089672" y="537025"/>
              <a:ext cx="1825228" cy="744674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4" name="Freeform 303"/>
            <p:cNvSpPr>
              <a:spLocks/>
            </p:cNvSpPr>
            <p:nvPr/>
          </p:nvSpPr>
          <p:spPr bwMode="auto">
            <a:xfrm>
              <a:off x="3442097" y="1281699"/>
              <a:ext cx="1656159" cy="762575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5" name="Freeform 304"/>
            <p:cNvSpPr>
              <a:spLocks/>
            </p:cNvSpPr>
            <p:nvPr/>
          </p:nvSpPr>
          <p:spPr bwMode="auto">
            <a:xfrm>
              <a:off x="3388519" y="2044274"/>
              <a:ext cx="1039416" cy="1307953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6" name="Freeform 305"/>
            <p:cNvSpPr>
              <a:spLocks/>
            </p:cNvSpPr>
            <p:nvPr/>
          </p:nvSpPr>
          <p:spPr bwMode="auto">
            <a:xfrm>
              <a:off x="3442097" y="1792469"/>
              <a:ext cx="1656159" cy="89384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7" name="Freeform 306"/>
            <p:cNvSpPr>
              <a:spLocks/>
            </p:cNvSpPr>
            <p:nvPr/>
          </p:nvSpPr>
          <p:spPr bwMode="auto">
            <a:xfrm>
              <a:off x="779860" y="1"/>
              <a:ext cx="1347788" cy="952323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8" name="Freeform 307"/>
            <p:cNvSpPr>
              <a:spLocks/>
            </p:cNvSpPr>
            <p:nvPr/>
          </p:nvSpPr>
          <p:spPr bwMode="auto">
            <a:xfrm>
              <a:off x="0" y="1"/>
              <a:ext cx="779860" cy="952323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59" name="Freeform 308"/>
            <p:cNvSpPr>
              <a:spLocks/>
            </p:cNvSpPr>
            <p:nvPr/>
          </p:nvSpPr>
          <p:spPr bwMode="auto">
            <a:xfrm>
              <a:off x="350044" y="1"/>
              <a:ext cx="1064419" cy="952323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0" name="Freeform 309"/>
            <p:cNvSpPr>
              <a:spLocks/>
            </p:cNvSpPr>
            <p:nvPr/>
          </p:nvSpPr>
          <p:spPr bwMode="auto">
            <a:xfrm>
              <a:off x="0" y="650398"/>
              <a:ext cx="825104" cy="1039440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1" name="Freeform 310"/>
            <p:cNvSpPr>
              <a:spLocks/>
            </p:cNvSpPr>
            <p:nvPr/>
          </p:nvSpPr>
          <p:spPr bwMode="auto">
            <a:xfrm>
              <a:off x="0" y="1371204"/>
              <a:ext cx="825104" cy="842532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2" name="Freeform 311"/>
            <p:cNvSpPr>
              <a:spLocks/>
            </p:cNvSpPr>
            <p:nvPr/>
          </p:nvSpPr>
          <p:spPr bwMode="auto">
            <a:xfrm>
              <a:off x="0" y="1689838"/>
              <a:ext cx="1157288" cy="12840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3" name="Freeform 312"/>
            <p:cNvSpPr>
              <a:spLocks/>
            </p:cNvSpPr>
            <p:nvPr/>
          </p:nvSpPr>
          <p:spPr bwMode="auto">
            <a:xfrm>
              <a:off x="1157288" y="2654095"/>
              <a:ext cx="894160" cy="838952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4" name="Freeform 313"/>
            <p:cNvSpPr>
              <a:spLocks/>
            </p:cNvSpPr>
            <p:nvPr/>
          </p:nvSpPr>
          <p:spPr bwMode="auto">
            <a:xfrm>
              <a:off x="2051447" y="2654095"/>
              <a:ext cx="1337072" cy="1138492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5" name="Freeform 314"/>
            <p:cNvSpPr>
              <a:spLocks/>
            </p:cNvSpPr>
            <p:nvPr/>
          </p:nvSpPr>
          <p:spPr bwMode="auto">
            <a:xfrm>
              <a:off x="2051447" y="2654095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6" name="Freeform 315"/>
            <p:cNvSpPr>
              <a:spLocks/>
            </p:cNvSpPr>
            <p:nvPr/>
          </p:nvSpPr>
          <p:spPr bwMode="auto">
            <a:xfrm>
              <a:off x="2050256" y="1640909"/>
              <a:ext cx="1391841" cy="1013186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7" name="Freeform 316"/>
            <p:cNvSpPr>
              <a:spLocks/>
            </p:cNvSpPr>
            <p:nvPr/>
          </p:nvSpPr>
          <p:spPr bwMode="auto">
            <a:xfrm>
              <a:off x="1157288" y="1640909"/>
              <a:ext cx="894160" cy="1037053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8" name="Freeform 317"/>
            <p:cNvSpPr>
              <a:spLocks/>
            </p:cNvSpPr>
            <p:nvPr/>
          </p:nvSpPr>
          <p:spPr bwMode="auto">
            <a:xfrm>
              <a:off x="825104" y="1640909"/>
              <a:ext cx="1225153" cy="1037053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69" name="Freeform 318"/>
            <p:cNvSpPr>
              <a:spLocks/>
            </p:cNvSpPr>
            <p:nvPr/>
          </p:nvSpPr>
          <p:spPr bwMode="auto">
            <a:xfrm>
              <a:off x="779860" y="753029"/>
              <a:ext cx="1270397" cy="936809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0" name="Freeform 319"/>
            <p:cNvSpPr>
              <a:spLocks/>
            </p:cNvSpPr>
            <p:nvPr/>
          </p:nvSpPr>
          <p:spPr bwMode="auto">
            <a:xfrm>
              <a:off x="435769" y="2677962"/>
              <a:ext cx="1079897" cy="1441612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1" name="Freeform 320"/>
            <p:cNvSpPr>
              <a:spLocks/>
            </p:cNvSpPr>
            <p:nvPr/>
          </p:nvSpPr>
          <p:spPr bwMode="auto">
            <a:xfrm>
              <a:off x="0" y="2973923"/>
              <a:ext cx="792956" cy="1145652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2" name="Freeform 321"/>
            <p:cNvSpPr>
              <a:spLocks/>
            </p:cNvSpPr>
            <p:nvPr/>
          </p:nvSpPr>
          <p:spPr bwMode="auto">
            <a:xfrm>
              <a:off x="0" y="2213735"/>
              <a:ext cx="435769" cy="1143265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3" name="Freeform 322"/>
            <p:cNvSpPr>
              <a:spLocks/>
            </p:cNvSpPr>
            <p:nvPr/>
          </p:nvSpPr>
          <p:spPr bwMode="auto">
            <a:xfrm>
              <a:off x="0" y="3993075"/>
              <a:ext cx="792956" cy="811503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4" name="Freeform 323"/>
            <p:cNvSpPr>
              <a:spLocks/>
            </p:cNvSpPr>
            <p:nvPr/>
          </p:nvSpPr>
          <p:spPr bwMode="auto">
            <a:xfrm>
              <a:off x="839391" y="4631538"/>
              <a:ext cx="838200" cy="511963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5" name="Freeform 324"/>
            <p:cNvSpPr>
              <a:spLocks/>
            </p:cNvSpPr>
            <p:nvPr/>
          </p:nvSpPr>
          <p:spPr bwMode="auto">
            <a:xfrm>
              <a:off x="0" y="4119575"/>
              <a:ext cx="1039416" cy="1023926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6" name="Freeform 325"/>
            <p:cNvSpPr>
              <a:spLocks/>
            </p:cNvSpPr>
            <p:nvPr/>
          </p:nvSpPr>
          <p:spPr bwMode="auto">
            <a:xfrm>
              <a:off x="1677591" y="4493105"/>
              <a:ext cx="1414463" cy="650396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7" name="Freeform 326"/>
            <p:cNvSpPr>
              <a:spLocks/>
            </p:cNvSpPr>
            <p:nvPr/>
          </p:nvSpPr>
          <p:spPr bwMode="auto">
            <a:xfrm>
              <a:off x="1515666" y="3493047"/>
              <a:ext cx="810815" cy="1650454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8" name="Freeform 327"/>
            <p:cNvSpPr>
              <a:spLocks/>
            </p:cNvSpPr>
            <p:nvPr/>
          </p:nvSpPr>
          <p:spPr bwMode="auto">
            <a:xfrm>
              <a:off x="792956" y="3493047"/>
              <a:ext cx="884635" cy="1650454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79" name="Freeform 328"/>
            <p:cNvSpPr>
              <a:spLocks/>
            </p:cNvSpPr>
            <p:nvPr/>
          </p:nvSpPr>
          <p:spPr bwMode="auto">
            <a:xfrm>
              <a:off x="2326481" y="3266303"/>
              <a:ext cx="1062038" cy="1226802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0" name="Freeform 329"/>
            <p:cNvSpPr>
              <a:spLocks/>
            </p:cNvSpPr>
            <p:nvPr/>
          </p:nvSpPr>
          <p:spPr bwMode="auto">
            <a:xfrm>
              <a:off x="2671763" y="4493105"/>
              <a:ext cx="1469231" cy="650396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1" name="Freeform 330"/>
            <p:cNvSpPr>
              <a:spLocks/>
            </p:cNvSpPr>
            <p:nvPr/>
          </p:nvSpPr>
          <p:spPr bwMode="auto">
            <a:xfrm>
              <a:off x="4005263" y="4268748"/>
              <a:ext cx="1075135" cy="874753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2" name="Freeform 331"/>
            <p:cNvSpPr>
              <a:spLocks/>
            </p:cNvSpPr>
            <p:nvPr/>
          </p:nvSpPr>
          <p:spPr bwMode="auto">
            <a:xfrm>
              <a:off x="3092054" y="4268748"/>
              <a:ext cx="1048940" cy="874753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3" name="Freeform 332"/>
            <p:cNvSpPr>
              <a:spLocks/>
            </p:cNvSpPr>
            <p:nvPr/>
          </p:nvSpPr>
          <p:spPr bwMode="auto">
            <a:xfrm>
              <a:off x="3388519" y="3266303"/>
              <a:ext cx="1691879" cy="1006025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4" name="Freeform 333"/>
            <p:cNvSpPr>
              <a:spLocks/>
            </p:cNvSpPr>
            <p:nvPr/>
          </p:nvSpPr>
          <p:spPr bwMode="auto">
            <a:xfrm>
              <a:off x="3092054" y="3266303"/>
              <a:ext cx="913209" cy="1226802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5" name="Freeform 334"/>
            <p:cNvSpPr>
              <a:spLocks/>
            </p:cNvSpPr>
            <p:nvPr/>
          </p:nvSpPr>
          <p:spPr bwMode="auto">
            <a:xfrm>
              <a:off x="2149079" y="3792586"/>
              <a:ext cx="942975" cy="805537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6" name="Freeform 335"/>
            <p:cNvSpPr>
              <a:spLocks/>
            </p:cNvSpPr>
            <p:nvPr/>
          </p:nvSpPr>
          <p:spPr bwMode="auto">
            <a:xfrm>
              <a:off x="2051447" y="2044274"/>
              <a:ext cx="1390650" cy="1222029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7" name="Freeform 336"/>
            <p:cNvSpPr>
              <a:spLocks/>
            </p:cNvSpPr>
            <p:nvPr/>
          </p:nvSpPr>
          <p:spPr bwMode="auto">
            <a:xfrm>
              <a:off x="4399360" y="2686317"/>
              <a:ext cx="1696640" cy="665910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8" name="Freeform 337"/>
            <p:cNvSpPr>
              <a:spLocks/>
            </p:cNvSpPr>
            <p:nvPr/>
          </p:nvSpPr>
          <p:spPr bwMode="auto">
            <a:xfrm>
              <a:off x="1515666" y="2656482"/>
              <a:ext cx="810815" cy="1136105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9" name="Freeform 385"/>
            <p:cNvSpPr>
              <a:spLocks/>
            </p:cNvSpPr>
            <p:nvPr/>
          </p:nvSpPr>
          <p:spPr bwMode="auto">
            <a:xfrm>
              <a:off x="8440341" y="4349899"/>
              <a:ext cx="700088" cy="79360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90" name="Freeform 413"/>
            <p:cNvSpPr>
              <a:spLocks/>
            </p:cNvSpPr>
            <p:nvPr/>
          </p:nvSpPr>
          <p:spPr bwMode="auto">
            <a:xfrm>
              <a:off x="2050256" y="985739"/>
              <a:ext cx="1037035" cy="655170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91" name="Freeform 425"/>
            <p:cNvSpPr>
              <a:spLocks/>
            </p:cNvSpPr>
            <p:nvPr/>
          </p:nvSpPr>
          <p:spPr bwMode="auto">
            <a:xfrm>
              <a:off x="0" y="1"/>
              <a:ext cx="350044" cy="650397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92" name="Freeform 450"/>
            <p:cNvSpPr>
              <a:spLocks/>
            </p:cNvSpPr>
            <p:nvPr/>
          </p:nvSpPr>
          <p:spPr bwMode="auto">
            <a:xfrm>
              <a:off x="0" y="4804579"/>
              <a:ext cx="839391" cy="338922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685800">
                <a:defRPr/>
              </a:pPr>
              <a:endParaRPr lang="zh-CN" altLang="en-US" sz="1350" kern="0">
                <a:solidFill>
                  <a:prstClr val="black"/>
                </a:solidFill>
              </a:endParaRPr>
            </a:p>
          </p:txBody>
        </p:sp>
      </p:grpSp>
      <p:sp>
        <p:nvSpPr>
          <p:cNvPr id="93" name="矩形 96"/>
          <p:cNvSpPr/>
          <p:nvPr userDrawn="1"/>
        </p:nvSpPr>
        <p:spPr>
          <a:xfrm>
            <a:off x="0" y="0"/>
            <a:ext cx="12193587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16687499-04C8-44AB-B549-7D65A76A53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" y="0"/>
            <a:ext cx="12187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1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g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g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6FA7B09-E84D-46FF-87CD-F39D63979FB1}"/>
              </a:ext>
            </a:extLst>
          </p:cNvPr>
          <p:cNvSpPr txBox="1"/>
          <p:nvPr/>
        </p:nvSpPr>
        <p:spPr>
          <a:xfrm>
            <a:off x="579754" y="2917221"/>
            <a:ext cx="11150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睿析视界、智晓天下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一家专注于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计算机视觉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行业应用的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高科技公司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5F4A09-5394-D245-BA74-07E19AE9E3A9}"/>
              </a:ext>
            </a:extLst>
          </p:cNvPr>
          <p:cNvSpPr txBox="1"/>
          <p:nvPr/>
        </p:nvSpPr>
        <p:spPr>
          <a:xfrm>
            <a:off x="579754" y="1589222"/>
            <a:ext cx="1115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成都睿晓科技有限公司</a:t>
            </a:r>
          </a:p>
        </p:txBody>
      </p:sp>
    </p:spTree>
    <p:extLst>
      <p:ext uri="{BB962C8B-B14F-4D97-AF65-F5344CB8AC3E}">
        <p14:creationId xmlns:p14="http://schemas.microsoft.com/office/powerpoint/2010/main" val="34445635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195889" y="60739"/>
            <a:ext cx="10922249" cy="573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itchFamily="34" charset="0"/>
                <a:ea typeface="微软雅黑" pitchFamily="34" charset="-122"/>
                <a:cs typeface="+mn-cs"/>
              </a:rPr>
              <a:t>人工智能团队</a:t>
            </a:r>
          </a:p>
        </p:txBody>
      </p:sp>
      <p:sp>
        <p:nvSpPr>
          <p:cNvPr id="4" name="矩形: 圆角 4">
            <a:extLst>
              <a:ext uri="{FF2B5EF4-FFF2-40B4-BE49-F238E27FC236}">
                <a16:creationId xmlns:a16="http://schemas.microsoft.com/office/drawing/2014/main" id="{5F710E90-371A-494C-870F-B66F9345D25D}"/>
              </a:ext>
            </a:extLst>
          </p:cNvPr>
          <p:cNvSpPr/>
          <p:nvPr/>
        </p:nvSpPr>
        <p:spPr>
          <a:xfrm>
            <a:off x="424543" y="1790082"/>
            <a:ext cx="11348356" cy="1165225"/>
          </a:xfrm>
          <a:prstGeom prst="roundRect">
            <a:avLst/>
          </a:prstGeom>
          <a:solidFill>
            <a:schemeClr val="accent1"/>
          </a:solidFill>
          <a:ln w="254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C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国际级前沿研究：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在人工智能和图像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视频处理领域，发表了包括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IEEE Trans.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TIP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TMM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TMI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等）以及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CCF 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类会议如：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CVPR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ACM MM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在内的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100+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篇高水平论文，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30+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项授权发明专利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矩形: 圆角 5">
            <a:extLst>
              <a:ext uri="{FF2B5EF4-FFF2-40B4-BE49-F238E27FC236}">
                <a16:creationId xmlns:a16="http://schemas.microsoft.com/office/drawing/2014/main" id="{0B3BFE08-92AA-42D7-8688-59753E8C7BDC}"/>
              </a:ext>
            </a:extLst>
          </p:cNvPr>
          <p:cNvSpPr/>
          <p:nvPr/>
        </p:nvSpPr>
        <p:spPr>
          <a:xfrm>
            <a:off x="424544" y="3100541"/>
            <a:ext cx="11348355" cy="1492146"/>
          </a:xfrm>
          <a:prstGeom prst="roundRect">
            <a:avLst/>
          </a:prstGeom>
          <a:solidFill>
            <a:srgbClr val="99CCFF"/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18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项目及落地经验：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11893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主持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10+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项国家级项目，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项省部级项目，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10+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年图像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视频处理及交通背景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项目已在广东省、河南省、山西省、中石油等落地应用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多项省部级奖项：教育部自然科学二等奖、河南省科技进步二等奖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……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矩形: 圆角 6">
            <a:extLst>
              <a:ext uri="{FF2B5EF4-FFF2-40B4-BE49-F238E27FC236}">
                <a16:creationId xmlns:a16="http://schemas.microsoft.com/office/drawing/2014/main" id="{6C283AA6-D3FE-4DFA-BF3C-1BD95D789D41}"/>
              </a:ext>
            </a:extLst>
          </p:cNvPr>
          <p:cNvSpPr/>
          <p:nvPr/>
        </p:nvSpPr>
        <p:spPr>
          <a:xfrm>
            <a:off x="424543" y="973110"/>
            <a:ext cx="11348356" cy="644557"/>
          </a:xfrm>
          <a:prstGeom prst="roundRect">
            <a:avLst/>
          </a:prstGeom>
          <a:solidFill>
            <a:srgbClr val="FFFFCC"/>
          </a:solidFill>
          <a:ln w="2540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研发团队：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50+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人规模，其中博士：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15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，硕士：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40+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" name="矩形: 圆角 11">
            <a:extLst>
              <a:ext uri="{FF2B5EF4-FFF2-40B4-BE49-F238E27FC236}">
                <a16:creationId xmlns:a16="http://schemas.microsoft.com/office/drawing/2014/main" id="{22E14976-E0AE-47FB-BE4A-C4179FDCD996}"/>
              </a:ext>
            </a:extLst>
          </p:cNvPr>
          <p:cNvSpPr/>
          <p:nvPr/>
        </p:nvSpPr>
        <p:spPr>
          <a:xfrm>
            <a:off x="424544" y="4778829"/>
            <a:ext cx="11348356" cy="1948542"/>
          </a:xfrm>
          <a:prstGeom prst="roundRect">
            <a:avLst/>
          </a:prstGeom>
          <a:solidFill>
            <a:srgbClr val="FFCCCC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国际化及研发背景：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团队成员具有美国卡耐基梅隆大学、加拿大英属哥伦比亚大学、新加坡国立大学、香港城市大学等著名高校留学背景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团队成员曾在美国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Google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+mn-cs"/>
              </a:rPr>
              <a:t>大脑、阿里巴巴达摩院、美国迪士尼研究院、腾讯、微软亚洲研究院、旷视科技等企业工作或实习经历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0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>
            <a:extLst>
              <a:ext uri="{FF2B5EF4-FFF2-40B4-BE49-F238E27FC236}">
                <a16:creationId xmlns:a16="http://schemas.microsoft.com/office/drawing/2014/main" id="{78D68781-BFD4-46EE-88B3-4633DA8BA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1" y="-6043"/>
            <a:ext cx="12192000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B20B483-7B88-414D-890B-BBFFF82239C8}"/>
              </a:ext>
            </a:extLst>
          </p:cNvPr>
          <p:cNvSpPr/>
          <p:nvPr/>
        </p:nvSpPr>
        <p:spPr>
          <a:xfrm>
            <a:off x="-81441" y="-6944"/>
            <a:ext cx="12315599" cy="690667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8" rIns="91434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EB23C9B-207F-43C7-A223-049D75BD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1083" r="9371" b="10195"/>
          <a:stretch/>
        </p:blipFill>
        <p:spPr>
          <a:xfrm>
            <a:off x="839165" y="2648645"/>
            <a:ext cx="1723848" cy="16226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EA3EF0D-4E09-4D3D-B1A2-26F0EF13DB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11083" r="9780" b="10195"/>
          <a:stretch/>
        </p:blipFill>
        <p:spPr>
          <a:xfrm>
            <a:off x="3099495" y="2648645"/>
            <a:ext cx="1674128" cy="16226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EDBAE83-4E32-4237-8700-EA62145515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11083" r="9985" b="10195"/>
          <a:stretch/>
        </p:blipFill>
        <p:spPr>
          <a:xfrm>
            <a:off x="7488997" y="2648645"/>
            <a:ext cx="1718482" cy="16226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DD9BACE-1A3D-40B0-A61A-A824B38D9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11083" r="10189" b="10195"/>
          <a:stretch/>
        </p:blipFill>
        <p:spPr>
          <a:xfrm>
            <a:off x="9703820" y="2648645"/>
            <a:ext cx="1718483" cy="16226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0F18B9C-DE26-47E6-9053-607EC6A625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11083" r="9780" b="10195"/>
          <a:stretch/>
        </p:blipFill>
        <p:spPr>
          <a:xfrm>
            <a:off x="5310105" y="2648645"/>
            <a:ext cx="1682551" cy="162268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32D6E66-5109-493B-B01E-2824D9EB0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70" y="3066107"/>
            <a:ext cx="813702" cy="81370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D099AEA-FD24-44AC-A5DE-9D1DB3E371F9}"/>
              </a:ext>
            </a:extLst>
          </p:cNvPr>
          <p:cNvSpPr txBox="1"/>
          <p:nvPr/>
        </p:nvSpPr>
        <p:spPr>
          <a:xfrm>
            <a:off x="7250189" y="4223868"/>
            <a:ext cx="226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医疗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56F856-DA8A-4E65-A7E1-78C84DBC76CE}"/>
              </a:ext>
            </a:extLst>
          </p:cNvPr>
          <p:cNvSpPr txBox="1"/>
          <p:nvPr/>
        </p:nvSpPr>
        <p:spPr>
          <a:xfrm>
            <a:off x="5030071" y="4223868"/>
            <a:ext cx="226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化工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17E77E-FFA9-4F10-ABFA-D7A7863F91FA}"/>
              </a:ext>
            </a:extLst>
          </p:cNvPr>
          <p:cNvSpPr txBox="1"/>
          <p:nvPr/>
        </p:nvSpPr>
        <p:spPr>
          <a:xfrm>
            <a:off x="9470306" y="4223868"/>
            <a:ext cx="226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C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C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F0D6FB6-DD7C-4EF6-95D8-C69E3487C9DB}"/>
              </a:ext>
            </a:extLst>
          </p:cNvPr>
          <p:cNvSpPr txBox="1"/>
          <p:nvPr/>
        </p:nvSpPr>
        <p:spPr>
          <a:xfrm>
            <a:off x="589835" y="4223868"/>
            <a:ext cx="226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交通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FD39AEA-CDD1-4C0F-B45F-F14D34530CDD}"/>
              </a:ext>
            </a:extLst>
          </p:cNvPr>
          <p:cNvSpPr txBox="1"/>
          <p:nvPr/>
        </p:nvSpPr>
        <p:spPr>
          <a:xfrm>
            <a:off x="2809953" y="4223868"/>
            <a:ext cx="226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能源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银行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1291076-7F85-40FB-B670-D867A387AB35}"/>
              </a:ext>
            </a:extLst>
          </p:cNvPr>
          <p:cNvSpPr txBox="1"/>
          <p:nvPr/>
        </p:nvSpPr>
        <p:spPr>
          <a:xfrm>
            <a:off x="3587595" y="127625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</a:t>
            </a: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224AE5A8-0FF1-4C5B-9F0F-892D4339B7F2}"/>
              </a:ext>
            </a:extLst>
          </p:cNvPr>
          <p:cNvCxnSpPr/>
          <p:nvPr/>
        </p:nvCxnSpPr>
        <p:spPr>
          <a:xfrm rot="10800000" flipV="1">
            <a:off x="1711861" y="2451273"/>
            <a:ext cx="4449571" cy="250636"/>
          </a:xfrm>
          <a:prstGeom prst="bentConnector3">
            <a:avLst>
              <a:gd name="adj1" fmla="val 1001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A86147B0-CC72-4A72-A457-32AFAF44F63C}"/>
              </a:ext>
            </a:extLst>
          </p:cNvPr>
          <p:cNvCxnSpPr>
            <a:endCxn id="19" idx="0"/>
          </p:cNvCxnSpPr>
          <p:nvPr/>
        </p:nvCxnSpPr>
        <p:spPr>
          <a:xfrm rot="10800000" flipV="1">
            <a:off x="3936560" y="2451273"/>
            <a:ext cx="2296453" cy="19737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6AEB247A-3C32-4136-B14A-1A6BC740081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140292" y="2451272"/>
            <a:ext cx="2207946" cy="19737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D1683B6D-4EED-48BB-AC8C-22414AF7830E}"/>
              </a:ext>
            </a:extLst>
          </p:cNvPr>
          <p:cNvCxnSpPr>
            <a:cxnSpLocks/>
          </p:cNvCxnSpPr>
          <p:nvPr/>
        </p:nvCxnSpPr>
        <p:spPr>
          <a:xfrm>
            <a:off x="6161433" y="2451274"/>
            <a:ext cx="4401628" cy="197372"/>
          </a:xfrm>
          <a:prstGeom prst="bentConnector3">
            <a:avLst>
              <a:gd name="adj1" fmla="val 999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2212C86B-94E1-4F13-9999-6D44D0494B09}"/>
              </a:ext>
            </a:extLst>
          </p:cNvPr>
          <p:cNvSpPr/>
          <p:nvPr/>
        </p:nvSpPr>
        <p:spPr>
          <a:xfrm>
            <a:off x="489858" y="4836261"/>
            <a:ext cx="2266332" cy="133216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C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城市大脑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C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高速公路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智能路网监控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BB19CC4-9E0F-4447-BE40-9EAB2C46C78D}"/>
              </a:ext>
            </a:extLst>
          </p:cNvPr>
          <p:cNvSpPr/>
          <p:nvPr/>
        </p:nvSpPr>
        <p:spPr>
          <a:xfrm>
            <a:off x="2908409" y="4836261"/>
            <a:ext cx="2061301" cy="133216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加油站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安全管控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C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银行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安全监控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3D872E7-8C40-400A-B433-9C745BA5FAD9}"/>
              </a:ext>
            </a:extLst>
          </p:cNvPr>
          <p:cNvSpPr/>
          <p:nvPr/>
        </p:nvSpPr>
        <p:spPr>
          <a:xfrm>
            <a:off x="5121929" y="4836261"/>
            <a:ext cx="2061301" cy="133216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化工厂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安全管控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C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操作规范化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油库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安全管控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A57065E-9741-441F-B0A5-60D97F747098}"/>
              </a:ext>
            </a:extLst>
          </p:cNvPr>
          <p:cNvSpPr/>
          <p:nvPr/>
        </p:nvSpPr>
        <p:spPr>
          <a:xfrm>
            <a:off x="7335450" y="4836261"/>
            <a:ext cx="2061301" cy="1332162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医疗影像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辅助筛查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0309C5F-0E0B-4D4F-AC95-21734810BE30}"/>
              </a:ext>
            </a:extLst>
          </p:cNvPr>
          <p:cNvSpPr/>
          <p:nvPr/>
        </p:nvSpPr>
        <p:spPr>
          <a:xfrm>
            <a:off x="9548970" y="4836261"/>
            <a:ext cx="2061301" cy="133216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智能行业应用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5E9FADD-F927-48F9-A413-C197A6C01B12}"/>
              </a:ext>
            </a:extLst>
          </p:cNvPr>
          <p:cNvGrpSpPr/>
          <p:nvPr/>
        </p:nvGrpSpPr>
        <p:grpSpPr>
          <a:xfrm>
            <a:off x="1255162" y="3039092"/>
            <a:ext cx="891854" cy="801561"/>
            <a:chOff x="618840" y="3532607"/>
            <a:chExt cx="1177607" cy="1172023"/>
          </a:xfrm>
        </p:grpSpPr>
        <p:sp>
          <p:nvSpPr>
            <p:cNvPr id="42" name="矩形: 圆角 98">
              <a:extLst>
                <a:ext uri="{FF2B5EF4-FFF2-40B4-BE49-F238E27FC236}">
                  <a16:creationId xmlns:a16="http://schemas.microsoft.com/office/drawing/2014/main" id="{E8962D59-A37D-40CD-B169-84C658B67AD4}"/>
                </a:ext>
              </a:extLst>
            </p:cNvPr>
            <p:cNvSpPr/>
            <p:nvPr/>
          </p:nvSpPr>
          <p:spPr>
            <a:xfrm>
              <a:off x="618840" y="3532607"/>
              <a:ext cx="1177607" cy="117202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97CD0C4-509E-4019-A622-FFE5C1FA3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77" y="3710271"/>
              <a:ext cx="771066" cy="767229"/>
            </a:xfrm>
            <a:prstGeom prst="rect">
              <a:avLst/>
            </a:prstGeom>
          </p:spPr>
        </p:pic>
      </p:grpSp>
      <p:cxnSp>
        <p:nvCxnSpPr>
          <p:cNvPr id="44" name="连接符: 肘形 45">
            <a:extLst>
              <a:ext uri="{FF2B5EF4-FFF2-40B4-BE49-F238E27FC236}">
                <a16:creationId xmlns:a16="http://schemas.microsoft.com/office/drawing/2014/main" id="{224AE5A8-0FF1-4C5B-9F0F-892D4339B7F2}"/>
              </a:ext>
            </a:extLst>
          </p:cNvPr>
          <p:cNvCxnSpPr>
            <a:stCxn id="47" idx="4"/>
            <a:endCxn id="22" idx="0"/>
          </p:cNvCxnSpPr>
          <p:nvPr/>
        </p:nvCxnSpPr>
        <p:spPr>
          <a:xfrm rot="16200000" flipH="1">
            <a:off x="5938778" y="2436041"/>
            <a:ext cx="425205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 bwMode="auto">
          <a:xfrm>
            <a:off x="5467380" y="855440"/>
            <a:ext cx="1368000" cy="1368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182" y="2957979"/>
            <a:ext cx="976827" cy="9768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92" y="3016226"/>
            <a:ext cx="813541" cy="81354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90" y="3064895"/>
            <a:ext cx="814914" cy="81491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6425" y1="72832" x2="26425" y2="7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8" y="1206986"/>
            <a:ext cx="1192673" cy="10677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633B93-C387-4817-8071-54900948304A}"/>
              </a:ext>
            </a:extLst>
          </p:cNvPr>
          <p:cNvSpPr txBox="1"/>
          <p:nvPr/>
        </p:nvSpPr>
        <p:spPr>
          <a:xfrm>
            <a:off x="346704" y="115379"/>
            <a:ext cx="7640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产品及应用领域：人工智能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四大行业应用落地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A4823D8-A4F9-AE49-9E6C-F11E34B21999}"/>
              </a:ext>
            </a:extLst>
          </p:cNvPr>
          <p:cNvSpPr/>
          <p:nvPr/>
        </p:nvSpPr>
        <p:spPr>
          <a:xfrm rot="5400000" flipV="1">
            <a:off x="-136301" y="444543"/>
            <a:ext cx="782270" cy="59795"/>
          </a:xfrm>
          <a:prstGeom prst="rect">
            <a:avLst/>
          </a:prstGeom>
          <a:gradFill>
            <a:gsLst>
              <a:gs pos="45000">
                <a:srgbClr val="0D497F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00153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297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>
            <a:extLst>
              <a:ext uri="{FF2B5EF4-FFF2-40B4-BE49-F238E27FC236}">
                <a16:creationId xmlns:a16="http://schemas.microsoft.com/office/drawing/2014/main" id="{78D68781-BFD4-46EE-88B3-4633DA8BA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-47275" y="-48671"/>
            <a:ext cx="12315599" cy="690667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8" rIns="91434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633B93-C387-4817-8071-54900948304A}"/>
              </a:ext>
            </a:extLst>
          </p:cNvPr>
          <p:cNvSpPr txBox="1"/>
          <p:nvPr/>
        </p:nvSpPr>
        <p:spPr>
          <a:xfrm>
            <a:off x="346704" y="115379"/>
            <a:ext cx="7640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产品及应用领域：人工智能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四大行业应用落地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6DE87B-7872-4644-92A2-B5E1857DAA97}"/>
              </a:ext>
            </a:extLst>
          </p:cNvPr>
          <p:cNvSpPr/>
          <p:nvPr/>
        </p:nvSpPr>
        <p:spPr>
          <a:xfrm rot="5400000" flipV="1">
            <a:off x="-136301" y="444543"/>
            <a:ext cx="782270" cy="59795"/>
          </a:xfrm>
          <a:prstGeom prst="rect">
            <a:avLst/>
          </a:prstGeom>
          <a:gradFill>
            <a:gsLst>
              <a:gs pos="45000">
                <a:srgbClr val="0D497F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00153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EB23C9B-207F-43C7-A223-049D75BD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1083" r="9371" b="10195"/>
          <a:stretch/>
        </p:blipFill>
        <p:spPr>
          <a:xfrm>
            <a:off x="839165" y="2648645"/>
            <a:ext cx="1723848" cy="16226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EA3EF0D-4E09-4D3D-B1A2-26F0EF13DB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11083" r="9780" b="10195"/>
          <a:stretch/>
        </p:blipFill>
        <p:spPr>
          <a:xfrm>
            <a:off x="3099495" y="2648645"/>
            <a:ext cx="1674128" cy="16226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EDBAE83-4E32-4237-8700-EA62145515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11083" r="9985" b="10195"/>
          <a:stretch/>
        </p:blipFill>
        <p:spPr>
          <a:xfrm>
            <a:off x="7488997" y="2648645"/>
            <a:ext cx="1718482" cy="16226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DD9BACE-1A3D-40B0-A61A-A824B38D97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11083" r="10189" b="10195"/>
          <a:stretch/>
        </p:blipFill>
        <p:spPr>
          <a:xfrm>
            <a:off x="9703820" y="2648645"/>
            <a:ext cx="1718483" cy="16226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0F18B9C-DE26-47E6-9053-607EC6A625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11083" r="9780" b="10195"/>
          <a:stretch/>
        </p:blipFill>
        <p:spPr>
          <a:xfrm>
            <a:off x="5310105" y="2648645"/>
            <a:ext cx="1682551" cy="162268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32D6E66-5109-493B-B01E-2824D9EB0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70" y="3066107"/>
            <a:ext cx="813702" cy="81370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D099AEA-FD24-44AC-A5DE-9D1DB3E371F9}"/>
              </a:ext>
            </a:extLst>
          </p:cNvPr>
          <p:cNvSpPr txBox="1"/>
          <p:nvPr/>
        </p:nvSpPr>
        <p:spPr>
          <a:xfrm>
            <a:off x="7250189" y="4223868"/>
            <a:ext cx="226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智能医疗影像分析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56F856-DA8A-4E65-A7E1-78C84DBC76CE}"/>
              </a:ext>
            </a:extLst>
          </p:cNvPr>
          <p:cNvSpPr txBox="1"/>
          <p:nvPr/>
        </p:nvSpPr>
        <p:spPr>
          <a:xfrm>
            <a:off x="5030071" y="4223868"/>
            <a:ext cx="226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化工厂智能监控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17E77E-FFA9-4F10-ABFA-D7A7863F91FA}"/>
              </a:ext>
            </a:extLst>
          </p:cNvPr>
          <p:cNvSpPr txBox="1"/>
          <p:nvPr/>
        </p:nvSpPr>
        <p:spPr>
          <a:xfrm>
            <a:off x="9470306" y="4223868"/>
            <a:ext cx="226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C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C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F0D6FB6-DD7C-4EF6-95D8-C69E3487C9DB}"/>
              </a:ext>
            </a:extLst>
          </p:cNvPr>
          <p:cNvSpPr txBox="1"/>
          <p:nvPr/>
        </p:nvSpPr>
        <p:spPr>
          <a:xfrm>
            <a:off x="589835" y="4223868"/>
            <a:ext cx="226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智能交通分析平台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FD39AEA-CDD1-4C0F-B45F-F14D34530CDD}"/>
              </a:ext>
            </a:extLst>
          </p:cNvPr>
          <p:cNvSpPr txBox="1"/>
          <p:nvPr/>
        </p:nvSpPr>
        <p:spPr>
          <a:xfrm>
            <a:off x="2809953" y="4223868"/>
            <a:ext cx="226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加油站安全风险管控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1291076-7F85-40FB-B670-D867A387AB35}"/>
              </a:ext>
            </a:extLst>
          </p:cNvPr>
          <p:cNvSpPr txBox="1"/>
          <p:nvPr/>
        </p:nvSpPr>
        <p:spPr>
          <a:xfrm>
            <a:off x="3587595" y="127625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</a:t>
            </a: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224AE5A8-0FF1-4C5B-9F0F-892D4339B7F2}"/>
              </a:ext>
            </a:extLst>
          </p:cNvPr>
          <p:cNvCxnSpPr/>
          <p:nvPr/>
        </p:nvCxnSpPr>
        <p:spPr>
          <a:xfrm rot="10800000" flipV="1">
            <a:off x="1711861" y="2451273"/>
            <a:ext cx="4449571" cy="250636"/>
          </a:xfrm>
          <a:prstGeom prst="bentConnector3">
            <a:avLst>
              <a:gd name="adj1" fmla="val 1001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A86147B0-CC72-4A72-A457-32AFAF44F63C}"/>
              </a:ext>
            </a:extLst>
          </p:cNvPr>
          <p:cNvCxnSpPr>
            <a:endCxn id="19" idx="0"/>
          </p:cNvCxnSpPr>
          <p:nvPr/>
        </p:nvCxnSpPr>
        <p:spPr>
          <a:xfrm rot="10800000" flipV="1">
            <a:off x="3936560" y="2451273"/>
            <a:ext cx="2296453" cy="19737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6AEB247A-3C32-4136-B14A-1A6BC740081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140292" y="2451272"/>
            <a:ext cx="2207946" cy="19737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D1683B6D-4EED-48BB-AC8C-22414AF7830E}"/>
              </a:ext>
            </a:extLst>
          </p:cNvPr>
          <p:cNvCxnSpPr>
            <a:cxnSpLocks/>
          </p:cNvCxnSpPr>
          <p:nvPr/>
        </p:nvCxnSpPr>
        <p:spPr>
          <a:xfrm>
            <a:off x="6161433" y="2451274"/>
            <a:ext cx="4401628" cy="197372"/>
          </a:xfrm>
          <a:prstGeom prst="bentConnector3">
            <a:avLst>
              <a:gd name="adj1" fmla="val 999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D0309C5F-0E0B-4D4F-AC95-21734810BE30}"/>
              </a:ext>
            </a:extLst>
          </p:cNvPr>
          <p:cNvSpPr/>
          <p:nvPr/>
        </p:nvSpPr>
        <p:spPr>
          <a:xfrm>
            <a:off x="9736846" y="5297291"/>
            <a:ext cx="1652430" cy="110604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智能行业应用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5E9FADD-F927-48F9-A413-C197A6C01B12}"/>
              </a:ext>
            </a:extLst>
          </p:cNvPr>
          <p:cNvGrpSpPr/>
          <p:nvPr/>
        </p:nvGrpSpPr>
        <p:grpSpPr>
          <a:xfrm>
            <a:off x="1255162" y="3039092"/>
            <a:ext cx="891854" cy="801561"/>
            <a:chOff x="618840" y="3532607"/>
            <a:chExt cx="1177607" cy="1172023"/>
          </a:xfrm>
        </p:grpSpPr>
        <p:sp>
          <p:nvSpPr>
            <p:cNvPr id="42" name="矩形: 圆角 98">
              <a:extLst>
                <a:ext uri="{FF2B5EF4-FFF2-40B4-BE49-F238E27FC236}">
                  <a16:creationId xmlns:a16="http://schemas.microsoft.com/office/drawing/2014/main" id="{E8962D59-A37D-40CD-B169-84C658B67AD4}"/>
                </a:ext>
              </a:extLst>
            </p:cNvPr>
            <p:cNvSpPr/>
            <p:nvPr/>
          </p:nvSpPr>
          <p:spPr>
            <a:xfrm>
              <a:off x="618840" y="3532607"/>
              <a:ext cx="1177607" cy="117202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397CD0C4-509E-4019-A622-FFE5C1FA3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77" y="3710271"/>
              <a:ext cx="771066" cy="767229"/>
            </a:xfrm>
            <a:prstGeom prst="rect">
              <a:avLst/>
            </a:prstGeom>
          </p:spPr>
        </p:pic>
      </p:grpSp>
      <p:cxnSp>
        <p:nvCxnSpPr>
          <p:cNvPr id="44" name="连接符: 肘形 45">
            <a:extLst>
              <a:ext uri="{FF2B5EF4-FFF2-40B4-BE49-F238E27FC236}">
                <a16:creationId xmlns:a16="http://schemas.microsoft.com/office/drawing/2014/main" id="{224AE5A8-0FF1-4C5B-9F0F-892D4339B7F2}"/>
              </a:ext>
            </a:extLst>
          </p:cNvPr>
          <p:cNvCxnSpPr>
            <a:stCxn id="47" idx="4"/>
            <a:endCxn id="22" idx="0"/>
          </p:cNvCxnSpPr>
          <p:nvPr/>
        </p:nvCxnSpPr>
        <p:spPr>
          <a:xfrm rot="16200000" flipH="1">
            <a:off x="5938778" y="2436041"/>
            <a:ext cx="425205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 bwMode="auto">
          <a:xfrm>
            <a:off x="5467380" y="855440"/>
            <a:ext cx="1368000" cy="1368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182" y="2957979"/>
            <a:ext cx="976827" cy="9768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92" y="3016226"/>
            <a:ext cx="813541" cy="81354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90" y="3064895"/>
            <a:ext cx="814914" cy="81491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6425" y1="72832" x2="26425" y2="72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8" y="1206986"/>
            <a:ext cx="1192673" cy="106771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5825ECC-3CFA-1645-A709-0C0D8F0CB41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5750" b="4628"/>
          <a:stretch/>
        </p:blipFill>
        <p:spPr>
          <a:xfrm>
            <a:off x="646008" y="5151816"/>
            <a:ext cx="1973178" cy="13894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514F5D6-D810-854D-B46B-F99A8EA584B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420" y="5197443"/>
            <a:ext cx="2126124" cy="13438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3F69553-2C2D-6249-B627-3E6528AE112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t="3333"/>
          <a:stretch/>
        </p:blipFill>
        <p:spPr>
          <a:xfrm>
            <a:off x="5237738" y="5218029"/>
            <a:ext cx="2055053" cy="13232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05" y="5261066"/>
            <a:ext cx="1790190" cy="1280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36726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03"/>
            <a:ext cx="12280900" cy="69088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DC6AB0-7235-4187-AA4E-F1F588E96B9C}"/>
              </a:ext>
            </a:extLst>
          </p:cNvPr>
          <p:cNvSpPr/>
          <p:nvPr/>
        </p:nvSpPr>
        <p:spPr>
          <a:xfrm>
            <a:off x="0" y="-5103"/>
            <a:ext cx="12280900" cy="69088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74000">
                <a:schemeClr val="tx1">
                  <a:alpha val="60000"/>
                </a:schemeClr>
              </a:gs>
              <a:gs pos="100000">
                <a:schemeClr val="tx1"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E30E957-A630-431B-8730-DC271C130493}"/>
              </a:ext>
            </a:extLst>
          </p:cNvPr>
          <p:cNvGrpSpPr/>
          <p:nvPr/>
        </p:nvGrpSpPr>
        <p:grpSpPr>
          <a:xfrm>
            <a:off x="101932" y="156537"/>
            <a:ext cx="6116074" cy="896161"/>
            <a:chOff x="816500" y="1401139"/>
            <a:chExt cx="6116074" cy="89616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180DDD0-BF9C-41A3-93EB-C4807F7C79F8}"/>
                </a:ext>
              </a:extLst>
            </p:cNvPr>
            <p:cNvSpPr txBox="1"/>
            <p:nvPr/>
          </p:nvSpPr>
          <p:spPr>
            <a:xfrm>
              <a:off x="1934047" y="1401139"/>
              <a:ext cx="49985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TopRight"/>
                <a:lightRig rig="threePt" dir="t"/>
              </a:scene3d>
              <a:sp3d extrusionH="25400" contourW="12700" prstMaterial="matte">
                <a:bevelT w="0" h="0"/>
                <a:contourClr>
                  <a:schemeClr val="tx1">
                    <a:lumMod val="85000"/>
                    <a:lumOff val="15000"/>
                  </a:schemeClr>
                </a:contourClr>
              </a:sp3d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reflection blurRad="6350" stA="17000" endPos="45500" dir="5400000" sy="-100000" algn="bl" rotWithShape="0"/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人工智能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reflection blurRad="6350" stA="17000" endPos="45500" dir="5400000" sy="-100000" algn="bl" rotWithShape="0"/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+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reflection blurRad="6350" stA="17000" endPos="45500" dir="5400000" sy="-100000" algn="bl" rotWithShape="0"/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交通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270EA0F-CA1C-4135-9DF5-D58DCE67FE54}"/>
                </a:ext>
              </a:extLst>
            </p:cNvPr>
            <p:cNvSpPr txBox="1"/>
            <p:nvPr/>
          </p:nvSpPr>
          <p:spPr>
            <a:xfrm>
              <a:off x="1868065" y="1958746"/>
              <a:ext cx="5064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>
                  <a:outerShdw blurRad="63500" dist="38100" dir="4200000" sx="101000" sy="101000" algn="tl" rotWithShape="0">
                    <a:prstClr val="black">
                      <a:lumMod val="65000"/>
                      <a:lumOff val="35000"/>
                      <a:alpha val="40000"/>
                    </a:prstClr>
                  </a:outerShdw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FE487EE-9691-402D-86B0-9514C957A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05"/>
            <a:stretch/>
          </p:blipFill>
          <p:spPr>
            <a:xfrm>
              <a:off x="816500" y="1410108"/>
              <a:ext cx="884877" cy="837046"/>
            </a:xfrm>
            <a:prstGeom prst="rect">
              <a:avLst/>
            </a:prstGeom>
            <a:effectLst>
              <a:reflection blurRad="6350" stA="25000" endPos="35000" dir="5400000" sy="-100000" algn="bl" rotWithShape="0"/>
            </a:effectLst>
          </p:spPr>
        </p:pic>
      </p:grpSp>
      <p:sp>
        <p:nvSpPr>
          <p:cNvPr id="15" name="流程图: 数据 18">
            <a:extLst>
              <a:ext uri="{FF2B5EF4-FFF2-40B4-BE49-F238E27FC236}">
                <a16:creationId xmlns:a16="http://schemas.microsoft.com/office/drawing/2014/main" id="{827DB357-FB94-4CD5-BBFC-EEA124A325E7}"/>
              </a:ext>
            </a:extLst>
          </p:cNvPr>
          <p:cNvSpPr/>
          <p:nvPr/>
        </p:nvSpPr>
        <p:spPr>
          <a:xfrm>
            <a:off x="6103372" y="1108680"/>
            <a:ext cx="5520938" cy="50162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39CAD5">
                  <a:alpha val="50000"/>
                </a:srgbClr>
              </a:gs>
              <a:gs pos="100000">
                <a:srgbClr val="8C3BD7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高速公路大脑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：路网运行状态智能监控</a:t>
            </a:r>
          </a:p>
        </p:txBody>
      </p:sp>
      <p:sp>
        <p:nvSpPr>
          <p:cNvPr id="16" name="流程图: 数据 18">
            <a:extLst>
              <a:ext uri="{FF2B5EF4-FFF2-40B4-BE49-F238E27FC236}">
                <a16:creationId xmlns:a16="http://schemas.microsoft.com/office/drawing/2014/main" id="{05AA7A4E-D799-44D8-BF01-EA7B51D38C7C}"/>
              </a:ext>
            </a:extLst>
          </p:cNvPr>
          <p:cNvSpPr/>
          <p:nvPr/>
        </p:nvSpPr>
        <p:spPr>
          <a:xfrm>
            <a:off x="7221463" y="2630522"/>
            <a:ext cx="4152686" cy="49392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39CAD5">
                  <a:alpha val="50000"/>
                </a:srgbClr>
              </a:gs>
              <a:gs pos="100000">
                <a:srgbClr val="8C3BD7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城市大脑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：城市道路检测</a:t>
            </a:r>
          </a:p>
        </p:txBody>
      </p:sp>
      <p:sp>
        <p:nvSpPr>
          <p:cNvPr id="21" name="流程图: 数据 18">
            <a:extLst>
              <a:ext uri="{FF2B5EF4-FFF2-40B4-BE49-F238E27FC236}">
                <a16:creationId xmlns:a16="http://schemas.microsoft.com/office/drawing/2014/main" id="{65A657F8-26DE-4793-B523-11613FBB8420}"/>
              </a:ext>
            </a:extLst>
          </p:cNvPr>
          <p:cNvSpPr/>
          <p:nvPr/>
        </p:nvSpPr>
        <p:spPr>
          <a:xfrm>
            <a:off x="7219278" y="4058410"/>
            <a:ext cx="4824132" cy="49392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39CAD5">
                  <a:alpha val="50000"/>
                </a:srgbClr>
              </a:gs>
              <a:gs pos="100000">
                <a:srgbClr val="8C3BD7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智慧服务区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：服务区智能监控与管理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BADFAD-81DE-4723-A76F-CD0099F5ABD9}"/>
              </a:ext>
            </a:extLst>
          </p:cNvPr>
          <p:cNvSpPr txBox="1"/>
          <p:nvPr/>
        </p:nvSpPr>
        <p:spPr>
          <a:xfrm>
            <a:off x="6741615" y="1692672"/>
            <a:ext cx="4388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路网运行状态检测、行人检测、流量统计、拥堵检测、停车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逆行事件检测、恶劣天气检测、两客一危检测等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2877CD-D9D2-4F66-9941-5926371C0E25}"/>
              </a:ext>
            </a:extLst>
          </p:cNvPr>
          <p:cNvSpPr txBox="1"/>
          <p:nvPr/>
        </p:nvSpPr>
        <p:spPr>
          <a:xfrm>
            <a:off x="7859706" y="3265113"/>
            <a:ext cx="341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车型分类、流量检测、违章检测、人员检测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分类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计数、交通控制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ACBE2E-3F14-4DD1-BD71-BEF8DA570089}"/>
              </a:ext>
            </a:extLst>
          </p:cNvPr>
          <p:cNvSpPr txBox="1"/>
          <p:nvPr/>
        </p:nvSpPr>
        <p:spPr>
          <a:xfrm>
            <a:off x="7857521" y="4647281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拥堵检测、人员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车辆统计、车型分类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A88AA1-6B10-4BBE-8C2E-5FA50E41FAB4}"/>
              </a:ext>
            </a:extLst>
          </p:cNvPr>
          <p:cNvSpPr/>
          <p:nvPr/>
        </p:nvSpPr>
        <p:spPr>
          <a:xfrm rot="5400000" flipV="1">
            <a:off x="679018" y="517775"/>
            <a:ext cx="782270" cy="59795"/>
          </a:xfrm>
          <a:prstGeom prst="rect">
            <a:avLst/>
          </a:prstGeom>
          <a:gradFill>
            <a:gsLst>
              <a:gs pos="0">
                <a:srgbClr val="2CDAD7"/>
              </a:gs>
              <a:gs pos="57000">
                <a:srgbClr val="8E37D7"/>
              </a:gs>
              <a:gs pos="100000">
                <a:srgbClr val="0924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BE6349-D443-4C6A-A7C4-241E1ABB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36974"/>
            <a:ext cx="4730906" cy="2066723"/>
          </a:xfrm>
          <a:prstGeom prst="rect">
            <a:avLst/>
          </a:prstGeom>
        </p:spPr>
      </p:pic>
      <p:sp>
        <p:nvSpPr>
          <p:cNvPr id="25" name="流程图: 数据 18">
            <a:extLst>
              <a:ext uri="{FF2B5EF4-FFF2-40B4-BE49-F238E27FC236}">
                <a16:creationId xmlns:a16="http://schemas.microsoft.com/office/drawing/2014/main" id="{65A657F8-26DE-4793-B523-11613FBB8420}"/>
              </a:ext>
            </a:extLst>
          </p:cNvPr>
          <p:cNvSpPr/>
          <p:nvPr/>
        </p:nvSpPr>
        <p:spPr>
          <a:xfrm>
            <a:off x="6741615" y="5279690"/>
            <a:ext cx="5450385" cy="49392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39CAD5">
                  <a:alpha val="50000"/>
                </a:srgbClr>
              </a:gs>
              <a:gs pos="100000">
                <a:srgbClr val="8C3BD7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轨道交通智能监控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：地铁智能监控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5ACBE2E-3F14-4DD1-BD71-BEF8DA570089}"/>
              </a:ext>
            </a:extLst>
          </p:cNvPr>
          <p:cNvSpPr txBox="1"/>
          <p:nvPr/>
        </p:nvSpPr>
        <p:spPr>
          <a:xfrm>
            <a:off x="6963508" y="5868561"/>
            <a:ext cx="494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车厢拥堵检测、换乘统计、司机操作合规性检测、地铁防控</a:t>
            </a:r>
          </a:p>
        </p:txBody>
      </p:sp>
    </p:spTree>
    <p:extLst>
      <p:ext uri="{BB962C8B-B14F-4D97-AF65-F5344CB8AC3E}">
        <p14:creationId xmlns:p14="http://schemas.microsoft.com/office/powerpoint/2010/main" val="36506056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4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4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decel="4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4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decel="4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4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/>
      <p:bldP spid="23" grpId="0"/>
      <p:bldP spid="24" grpId="0"/>
      <p:bldP spid="25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9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DC6AB0-7235-4187-AA4E-F1F588E96B9C}"/>
              </a:ext>
            </a:extLst>
          </p:cNvPr>
          <p:cNvSpPr/>
          <p:nvPr/>
        </p:nvSpPr>
        <p:spPr>
          <a:xfrm>
            <a:off x="0" y="-687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74000">
                <a:schemeClr val="tx1">
                  <a:alpha val="60000"/>
                </a:schemeClr>
              </a:gs>
              <a:gs pos="100000">
                <a:schemeClr val="tx1"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896156-3BBC-4A52-8E17-42207AFBE037}"/>
              </a:ext>
            </a:extLst>
          </p:cNvPr>
          <p:cNvSpPr txBox="1"/>
          <p:nvPr/>
        </p:nvSpPr>
        <p:spPr>
          <a:xfrm>
            <a:off x="1193983" y="156652"/>
            <a:ext cx="958240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  <a:sp3d extrusionH="25400" contourW="12700" prstMaterial="matte">
              <a:bevelT w="0" h="0"/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加油站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：智能服务及风险管控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D94805-ECB8-40E2-BB21-E253EAF59436}"/>
              </a:ext>
            </a:extLst>
          </p:cNvPr>
          <p:cNvGrpSpPr/>
          <p:nvPr/>
        </p:nvGrpSpPr>
        <p:grpSpPr>
          <a:xfrm>
            <a:off x="2433242" y="908720"/>
            <a:ext cx="4152686" cy="1188414"/>
            <a:chOff x="1882588" y="2252864"/>
            <a:chExt cx="4152686" cy="1188414"/>
          </a:xfrm>
        </p:grpSpPr>
        <p:sp>
          <p:nvSpPr>
            <p:cNvPr id="18" name="流程图: 数据 18">
              <a:extLst>
                <a:ext uri="{FF2B5EF4-FFF2-40B4-BE49-F238E27FC236}">
                  <a16:creationId xmlns:a16="http://schemas.microsoft.com/office/drawing/2014/main" id="{8F256B85-DCAA-4F81-BBED-A0DC0FB67B9A}"/>
                </a:ext>
              </a:extLst>
            </p:cNvPr>
            <p:cNvSpPr/>
            <p:nvPr/>
          </p:nvSpPr>
          <p:spPr>
            <a:xfrm>
              <a:off x="1882588" y="2252864"/>
              <a:ext cx="4152686" cy="531976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085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131"/>
                <a:gd name="connsiteY0" fmla="*/ 10000 h 10000"/>
                <a:gd name="connsiteX1" fmla="*/ 1085 w 9131"/>
                <a:gd name="connsiteY1" fmla="*/ 0 h 10000"/>
                <a:gd name="connsiteX2" fmla="*/ 9131 w 9131"/>
                <a:gd name="connsiteY2" fmla="*/ 0 h 10000"/>
                <a:gd name="connsiteX3" fmla="*/ 8000 w 9131"/>
                <a:gd name="connsiteY3" fmla="*/ 10000 h 10000"/>
                <a:gd name="connsiteX4" fmla="*/ 0 w 9131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" h="10000">
                  <a:moveTo>
                    <a:pt x="0" y="10000"/>
                  </a:moveTo>
                  <a:lnTo>
                    <a:pt x="1085" y="0"/>
                  </a:lnTo>
                  <a:lnTo>
                    <a:pt x="9131" y="0"/>
                  </a:lnTo>
                  <a:lnTo>
                    <a:pt x="8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rgbClr val="FF154A">
                    <a:alpha val="60000"/>
                  </a:srgbClr>
                </a:gs>
                <a:gs pos="100000">
                  <a:srgbClr val="FFA794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一、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卸油区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安全管控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B1C5113-0A83-4363-BEB0-B9061CF8A9AA}"/>
                </a:ext>
              </a:extLst>
            </p:cNvPr>
            <p:cNvSpPr txBox="1"/>
            <p:nvPr/>
          </p:nvSpPr>
          <p:spPr>
            <a:xfrm>
              <a:off x="2052357" y="2918058"/>
              <a:ext cx="3711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卸油过程合规性检测、人员分类、目标检测、动作识别、状态检测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C95232-62AA-4026-AA7B-CA17F723B030}"/>
              </a:ext>
            </a:extLst>
          </p:cNvPr>
          <p:cNvGrpSpPr/>
          <p:nvPr/>
        </p:nvGrpSpPr>
        <p:grpSpPr>
          <a:xfrm>
            <a:off x="1937735" y="2248089"/>
            <a:ext cx="4152686" cy="904465"/>
            <a:chOff x="1387081" y="3719307"/>
            <a:chExt cx="4152686" cy="904465"/>
          </a:xfrm>
        </p:grpSpPr>
        <p:sp>
          <p:nvSpPr>
            <p:cNvPr id="21" name="流程图: 数据 18">
              <a:extLst>
                <a:ext uri="{FF2B5EF4-FFF2-40B4-BE49-F238E27FC236}">
                  <a16:creationId xmlns:a16="http://schemas.microsoft.com/office/drawing/2014/main" id="{B942BCA4-2CC0-4359-BF03-516DFCD862FC}"/>
                </a:ext>
              </a:extLst>
            </p:cNvPr>
            <p:cNvSpPr/>
            <p:nvPr/>
          </p:nvSpPr>
          <p:spPr>
            <a:xfrm>
              <a:off x="1387081" y="3719307"/>
              <a:ext cx="4152686" cy="52183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085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131"/>
                <a:gd name="connsiteY0" fmla="*/ 10000 h 10000"/>
                <a:gd name="connsiteX1" fmla="*/ 1085 w 9131"/>
                <a:gd name="connsiteY1" fmla="*/ 0 h 10000"/>
                <a:gd name="connsiteX2" fmla="*/ 9131 w 9131"/>
                <a:gd name="connsiteY2" fmla="*/ 0 h 10000"/>
                <a:gd name="connsiteX3" fmla="*/ 8000 w 9131"/>
                <a:gd name="connsiteY3" fmla="*/ 10000 h 10000"/>
                <a:gd name="connsiteX4" fmla="*/ 0 w 9131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" h="10000">
                  <a:moveTo>
                    <a:pt x="0" y="10000"/>
                  </a:moveTo>
                  <a:lnTo>
                    <a:pt x="1085" y="0"/>
                  </a:lnTo>
                  <a:lnTo>
                    <a:pt x="9131" y="0"/>
                  </a:lnTo>
                  <a:lnTo>
                    <a:pt x="8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rgbClr val="FF154A">
                    <a:alpha val="60000"/>
                  </a:srgbClr>
                </a:gs>
                <a:gs pos="100000">
                  <a:srgbClr val="FFA794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二、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保险柜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安全管控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A8AD1B3-33E1-44A7-928A-121291EC1392}"/>
                </a:ext>
              </a:extLst>
            </p:cNvPr>
            <p:cNvSpPr txBox="1"/>
            <p:nvPr/>
          </p:nvSpPr>
          <p:spPr>
            <a:xfrm>
              <a:off x="1641116" y="4315995"/>
              <a:ext cx="3626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人员分类、保险柜开关状态检测、人数统计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9ED5E1-A133-4CB9-8A47-B7AA2754912D}"/>
              </a:ext>
            </a:extLst>
          </p:cNvPr>
          <p:cNvGrpSpPr/>
          <p:nvPr/>
        </p:nvGrpSpPr>
        <p:grpSpPr>
          <a:xfrm>
            <a:off x="1665858" y="3378316"/>
            <a:ext cx="4152686" cy="1141472"/>
            <a:chOff x="945728" y="5083656"/>
            <a:chExt cx="4152686" cy="1141472"/>
          </a:xfrm>
        </p:grpSpPr>
        <p:sp>
          <p:nvSpPr>
            <p:cNvPr id="24" name="流程图: 数据 18">
              <a:extLst>
                <a:ext uri="{FF2B5EF4-FFF2-40B4-BE49-F238E27FC236}">
                  <a16:creationId xmlns:a16="http://schemas.microsoft.com/office/drawing/2014/main" id="{3D1B7193-35DA-4568-9F15-0E03592B63B2}"/>
                </a:ext>
              </a:extLst>
            </p:cNvPr>
            <p:cNvSpPr/>
            <p:nvPr/>
          </p:nvSpPr>
          <p:spPr>
            <a:xfrm>
              <a:off x="945728" y="5083656"/>
              <a:ext cx="4152686" cy="474476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085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131"/>
                <a:gd name="connsiteY0" fmla="*/ 10000 h 10000"/>
                <a:gd name="connsiteX1" fmla="*/ 1085 w 9131"/>
                <a:gd name="connsiteY1" fmla="*/ 0 h 10000"/>
                <a:gd name="connsiteX2" fmla="*/ 9131 w 9131"/>
                <a:gd name="connsiteY2" fmla="*/ 0 h 10000"/>
                <a:gd name="connsiteX3" fmla="*/ 8000 w 9131"/>
                <a:gd name="connsiteY3" fmla="*/ 10000 h 10000"/>
                <a:gd name="connsiteX4" fmla="*/ 0 w 9131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" h="10000">
                  <a:moveTo>
                    <a:pt x="0" y="10000"/>
                  </a:moveTo>
                  <a:lnTo>
                    <a:pt x="1085" y="0"/>
                  </a:lnTo>
                  <a:lnTo>
                    <a:pt x="9131" y="0"/>
                  </a:lnTo>
                  <a:lnTo>
                    <a:pt x="8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rgbClr val="FF154A">
                    <a:alpha val="60000"/>
                  </a:srgbClr>
                </a:gs>
                <a:gs pos="100000">
                  <a:srgbClr val="FFA794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三、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加油区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服务及智能管控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C18B5F5-66DF-464E-83CA-5C614DF66C99}"/>
                </a:ext>
              </a:extLst>
            </p:cNvPr>
            <p:cNvSpPr txBox="1"/>
            <p:nvPr/>
          </p:nvSpPr>
          <p:spPr>
            <a:xfrm>
              <a:off x="1155717" y="5701908"/>
              <a:ext cx="34137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车牌识别、车型分类、人员分类、操作引导合规检测、拥堵检测、高峰期检测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A555A3DB-D666-435B-A842-E197AE0770CC}"/>
              </a:ext>
            </a:extLst>
          </p:cNvPr>
          <p:cNvSpPr/>
          <p:nvPr/>
        </p:nvSpPr>
        <p:spPr>
          <a:xfrm rot="5400000" flipV="1">
            <a:off x="704677" y="494261"/>
            <a:ext cx="782270" cy="59795"/>
          </a:xfrm>
          <a:prstGeom prst="rect">
            <a:avLst/>
          </a:prstGeom>
          <a:gradFill>
            <a:gsLst>
              <a:gs pos="0">
                <a:srgbClr val="FF0844"/>
              </a:gs>
              <a:gs pos="57000">
                <a:srgbClr val="FFB199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31" y="97854"/>
            <a:ext cx="666843" cy="852607"/>
          </a:xfrm>
          <a:prstGeom prst="rect">
            <a:avLst/>
          </a:prstGeom>
        </p:spPr>
      </p:pic>
      <p:sp>
        <p:nvSpPr>
          <p:cNvPr id="10" name="AutoShape 4" descr="Ga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0" y="133023"/>
            <a:ext cx="695388" cy="6953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92977" y="2217212"/>
            <a:ext cx="27427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国际领先！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国内首创！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行业先锋！</a:t>
            </a:r>
          </a:p>
        </p:txBody>
      </p:sp>
      <p:sp>
        <p:nvSpPr>
          <p:cNvPr id="23" name="流程图: 数据 18">
            <a:extLst>
              <a:ext uri="{FF2B5EF4-FFF2-40B4-BE49-F238E27FC236}">
                <a16:creationId xmlns:a16="http://schemas.microsoft.com/office/drawing/2014/main" id="{3D1B7193-35DA-4568-9F15-0E03592B63B2}"/>
              </a:ext>
            </a:extLst>
          </p:cNvPr>
          <p:cNvSpPr/>
          <p:nvPr/>
        </p:nvSpPr>
        <p:spPr>
          <a:xfrm>
            <a:off x="1567887" y="4602981"/>
            <a:ext cx="4152686" cy="47447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FF154A">
                  <a:alpha val="60000"/>
                </a:srgbClr>
              </a:gs>
              <a:gs pos="100000">
                <a:srgbClr val="FFA794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收银区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安全管控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18B5F5-66DF-464E-83CA-5C614DF66C99}"/>
              </a:ext>
            </a:extLst>
          </p:cNvPr>
          <p:cNvSpPr txBox="1"/>
          <p:nvPr/>
        </p:nvSpPr>
        <p:spPr>
          <a:xfrm>
            <a:off x="1777876" y="5221233"/>
            <a:ext cx="341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POS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检测、人员分类、扫码枪识别、非正常形为检测、动作识别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976" y="912588"/>
            <a:ext cx="2032413" cy="875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0" y="1700808"/>
            <a:ext cx="1485900" cy="1485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6" y="3284984"/>
            <a:ext cx="973194" cy="973194"/>
          </a:xfrm>
          <a:prstGeom prst="rect">
            <a:avLst/>
          </a:prstGeom>
        </p:spPr>
      </p:pic>
      <p:pic>
        <p:nvPicPr>
          <p:cNvPr id="1028" name="Picture 4" descr="Image result for æ¶é¶æº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9" y="4509120"/>
            <a:ext cx="1387301" cy="105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8097603" y="4798174"/>
            <a:ext cx="3755571" cy="184665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风险防控</a:t>
            </a:r>
            <a:endParaRPr kumimoji="0" lang="en-US" altLang="zh-CN" sz="6600" b="0" i="0" u="none" strike="noStrike" kern="1200" cap="none" spc="0" normalizeH="0" baseline="0" noProof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智慧感知</a:t>
            </a:r>
          </a:p>
        </p:txBody>
      </p:sp>
      <p:sp>
        <p:nvSpPr>
          <p:cNvPr id="27" name="流程图: 数据 18">
            <a:extLst>
              <a:ext uri="{FF2B5EF4-FFF2-40B4-BE49-F238E27FC236}">
                <a16:creationId xmlns:a16="http://schemas.microsoft.com/office/drawing/2014/main" id="{7711208D-7DE9-1B4D-BE2F-6E549D67868F}"/>
              </a:ext>
            </a:extLst>
          </p:cNvPr>
          <p:cNvSpPr/>
          <p:nvPr/>
        </p:nvSpPr>
        <p:spPr>
          <a:xfrm>
            <a:off x="1455869" y="5827117"/>
            <a:ext cx="4152686" cy="47447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FF154A">
                  <a:alpha val="60000"/>
                </a:srgbClr>
              </a:gs>
              <a:gs pos="100000">
                <a:srgbClr val="FFA794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油库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安全管控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9A8788-846B-C34F-A926-E5817F9AD3AA}"/>
              </a:ext>
            </a:extLst>
          </p:cNvPr>
          <p:cNvSpPr txBox="1"/>
          <p:nvPr/>
        </p:nvSpPr>
        <p:spPr>
          <a:xfrm>
            <a:off x="1665858" y="6362164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操作合规、铁路卸油、汽车卸油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6CE5CD-97F3-CC4C-AEF2-8ECB87A78B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20375"/>
          <a:stretch/>
        </p:blipFill>
        <p:spPr>
          <a:xfrm>
            <a:off x="221620" y="5705109"/>
            <a:ext cx="1237574" cy="8202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5529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animBg="1"/>
      <p:bldP spid="26" grpId="0"/>
      <p:bldP spid="27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87AFABF-9AAF-594E-8C83-15F24ADE8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DC6AB0-7235-4187-AA4E-F1F588E96B9C}"/>
              </a:ext>
            </a:extLst>
          </p:cNvPr>
          <p:cNvSpPr/>
          <p:nvPr/>
        </p:nvSpPr>
        <p:spPr>
          <a:xfrm>
            <a:off x="0" y="-7200"/>
            <a:ext cx="12192000" cy="6865200"/>
          </a:xfrm>
          <a:prstGeom prst="rect">
            <a:avLst/>
          </a:prstGeom>
          <a:gradFill>
            <a:gsLst>
              <a:gs pos="0">
                <a:schemeClr val="tx1">
                  <a:lumMod val="0"/>
                </a:schemeClr>
              </a:gs>
              <a:gs pos="38000">
                <a:schemeClr val="tx1"/>
              </a:gs>
              <a:gs pos="100000">
                <a:schemeClr val="tx1"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896156-3BBC-4A52-8E17-42207AFBE037}"/>
              </a:ext>
            </a:extLst>
          </p:cNvPr>
          <p:cNvSpPr txBox="1"/>
          <p:nvPr/>
        </p:nvSpPr>
        <p:spPr>
          <a:xfrm>
            <a:off x="1125710" y="128170"/>
            <a:ext cx="958240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  <a:sp3d extrusionH="25400" contourW="12700" prstMaterial="matte">
              <a:bevelT w="0" h="0"/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银行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：智能风险管控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C95232-62AA-4026-AA7B-CA17F723B030}"/>
              </a:ext>
            </a:extLst>
          </p:cNvPr>
          <p:cNvGrpSpPr/>
          <p:nvPr/>
        </p:nvGrpSpPr>
        <p:grpSpPr>
          <a:xfrm>
            <a:off x="1953421" y="2322317"/>
            <a:ext cx="4152686" cy="904465"/>
            <a:chOff x="1387081" y="3719307"/>
            <a:chExt cx="4152686" cy="904465"/>
          </a:xfrm>
        </p:grpSpPr>
        <p:sp>
          <p:nvSpPr>
            <p:cNvPr id="21" name="流程图: 数据 18">
              <a:extLst>
                <a:ext uri="{FF2B5EF4-FFF2-40B4-BE49-F238E27FC236}">
                  <a16:creationId xmlns:a16="http://schemas.microsoft.com/office/drawing/2014/main" id="{B942BCA4-2CC0-4359-BF03-516DFCD862FC}"/>
                </a:ext>
              </a:extLst>
            </p:cNvPr>
            <p:cNvSpPr/>
            <p:nvPr/>
          </p:nvSpPr>
          <p:spPr>
            <a:xfrm>
              <a:off x="1387081" y="3719307"/>
              <a:ext cx="4152686" cy="52183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085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131"/>
                <a:gd name="connsiteY0" fmla="*/ 10000 h 10000"/>
                <a:gd name="connsiteX1" fmla="*/ 1085 w 9131"/>
                <a:gd name="connsiteY1" fmla="*/ 0 h 10000"/>
                <a:gd name="connsiteX2" fmla="*/ 9131 w 9131"/>
                <a:gd name="connsiteY2" fmla="*/ 0 h 10000"/>
                <a:gd name="connsiteX3" fmla="*/ 8000 w 9131"/>
                <a:gd name="connsiteY3" fmla="*/ 10000 h 10000"/>
                <a:gd name="connsiteX4" fmla="*/ 0 w 9131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" h="10000">
                  <a:moveTo>
                    <a:pt x="0" y="10000"/>
                  </a:moveTo>
                  <a:lnTo>
                    <a:pt x="1085" y="0"/>
                  </a:lnTo>
                  <a:lnTo>
                    <a:pt x="9131" y="0"/>
                  </a:lnTo>
                  <a:lnTo>
                    <a:pt x="8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rgbClr val="FF154A">
                    <a:alpha val="60000"/>
                  </a:srgbClr>
                </a:gs>
                <a:gs pos="100000">
                  <a:srgbClr val="FFA794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一、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保险柜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安全管控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A8AD1B3-33E1-44A7-928A-121291EC1392}"/>
                </a:ext>
              </a:extLst>
            </p:cNvPr>
            <p:cNvSpPr txBox="1"/>
            <p:nvPr/>
          </p:nvSpPr>
          <p:spPr>
            <a:xfrm>
              <a:off x="1641116" y="4315995"/>
              <a:ext cx="3626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人员分类、保险柜开关状态检测、人数统计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9ED5E1-A133-4CB9-8A47-B7AA2754912D}"/>
              </a:ext>
            </a:extLst>
          </p:cNvPr>
          <p:cNvGrpSpPr/>
          <p:nvPr/>
        </p:nvGrpSpPr>
        <p:grpSpPr>
          <a:xfrm>
            <a:off x="1681544" y="3495587"/>
            <a:ext cx="4152686" cy="926029"/>
            <a:chOff x="945728" y="5083656"/>
            <a:chExt cx="4152686" cy="926029"/>
          </a:xfrm>
        </p:grpSpPr>
        <p:sp>
          <p:nvSpPr>
            <p:cNvPr id="24" name="流程图: 数据 18">
              <a:extLst>
                <a:ext uri="{FF2B5EF4-FFF2-40B4-BE49-F238E27FC236}">
                  <a16:creationId xmlns:a16="http://schemas.microsoft.com/office/drawing/2014/main" id="{3D1B7193-35DA-4568-9F15-0E03592B63B2}"/>
                </a:ext>
              </a:extLst>
            </p:cNvPr>
            <p:cNvSpPr/>
            <p:nvPr/>
          </p:nvSpPr>
          <p:spPr>
            <a:xfrm>
              <a:off x="945728" y="5083656"/>
              <a:ext cx="4152686" cy="474476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085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131"/>
                <a:gd name="connsiteY0" fmla="*/ 10000 h 10000"/>
                <a:gd name="connsiteX1" fmla="*/ 1085 w 9131"/>
                <a:gd name="connsiteY1" fmla="*/ 0 h 10000"/>
                <a:gd name="connsiteX2" fmla="*/ 9131 w 9131"/>
                <a:gd name="connsiteY2" fmla="*/ 0 h 10000"/>
                <a:gd name="connsiteX3" fmla="*/ 8000 w 9131"/>
                <a:gd name="connsiteY3" fmla="*/ 10000 h 10000"/>
                <a:gd name="connsiteX4" fmla="*/ 0 w 9131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" h="10000">
                  <a:moveTo>
                    <a:pt x="0" y="10000"/>
                  </a:moveTo>
                  <a:lnTo>
                    <a:pt x="1085" y="0"/>
                  </a:lnTo>
                  <a:lnTo>
                    <a:pt x="9131" y="0"/>
                  </a:lnTo>
                  <a:lnTo>
                    <a:pt x="8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rgbClr val="FF154A">
                    <a:alpha val="60000"/>
                  </a:srgbClr>
                </a:gs>
                <a:gs pos="100000">
                  <a:srgbClr val="FFA794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二、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C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ATM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C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智能检测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C18B5F5-66DF-464E-83CA-5C614DF66C99}"/>
                </a:ext>
              </a:extLst>
            </p:cNvPr>
            <p:cNvSpPr txBox="1"/>
            <p:nvPr/>
          </p:nvSpPr>
          <p:spPr>
            <a:xfrm>
              <a:off x="1155717" y="5701908"/>
              <a:ext cx="34137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人员分类、操作引导合规检测、人数统计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A555A3DB-D666-435B-A842-E197AE0770CC}"/>
              </a:ext>
            </a:extLst>
          </p:cNvPr>
          <p:cNvSpPr/>
          <p:nvPr/>
        </p:nvSpPr>
        <p:spPr>
          <a:xfrm rot="5400000" flipV="1">
            <a:off x="704677" y="494261"/>
            <a:ext cx="782270" cy="59795"/>
          </a:xfrm>
          <a:prstGeom prst="rect">
            <a:avLst/>
          </a:prstGeom>
          <a:gradFill>
            <a:gsLst>
              <a:gs pos="0">
                <a:srgbClr val="FF0844"/>
              </a:gs>
              <a:gs pos="57000">
                <a:srgbClr val="FFB199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AutoShape 4" descr="Ga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流程图: 数据 18">
            <a:extLst>
              <a:ext uri="{FF2B5EF4-FFF2-40B4-BE49-F238E27FC236}">
                <a16:creationId xmlns:a16="http://schemas.microsoft.com/office/drawing/2014/main" id="{3D1B7193-35DA-4568-9F15-0E03592B63B2}"/>
              </a:ext>
            </a:extLst>
          </p:cNvPr>
          <p:cNvSpPr/>
          <p:nvPr/>
        </p:nvSpPr>
        <p:spPr>
          <a:xfrm>
            <a:off x="1583573" y="4769215"/>
            <a:ext cx="4152686" cy="47447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FF154A">
                  <a:alpha val="60000"/>
                </a:srgbClr>
              </a:gs>
              <a:gs pos="100000">
                <a:srgbClr val="FFA794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收银区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安全检测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18B5F5-66DF-464E-83CA-5C614DF66C99}"/>
              </a:ext>
            </a:extLst>
          </p:cNvPr>
          <p:cNvSpPr txBox="1"/>
          <p:nvPr/>
        </p:nvSpPr>
        <p:spPr>
          <a:xfrm>
            <a:off x="1793562" y="5387467"/>
            <a:ext cx="341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POS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检测、人员分类、扫码枪识别、非正常形为检测、动作识别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6" y="1775036"/>
            <a:ext cx="1485900" cy="1485900"/>
          </a:xfrm>
          <a:prstGeom prst="rect">
            <a:avLst/>
          </a:prstGeom>
        </p:spPr>
      </p:pic>
      <p:pic>
        <p:nvPicPr>
          <p:cNvPr id="1028" name="Picture 4" descr="Image result for æ¶é¶æ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675354"/>
            <a:ext cx="1387301" cy="105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8097603" y="4798174"/>
            <a:ext cx="3755571" cy="184665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风险防控</a:t>
            </a:r>
            <a:endParaRPr kumimoji="0" lang="en-US" altLang="zh-CN" sz="6600" b="0" i="0" u="none" strike="noStrike" kern="1200" cap="none" spc="0" normalizeH="0" baseline="0" noProof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智慧感知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055E69A-1E3B-E34E-9043-782338635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7" y="3399675"/>
            <a:ext cx="1067369" cy="10673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171B19B-52B7-AA46-B7CD-F7244B91A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" y="-7200"/>
            <a:ext cx="957661" cy="9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01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0583" cy="68487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DC6AB0-7235-4187-AA4E-F1F588E96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74000">
                <a:schemeClr val="tx1">
                  <a:alpha val="60000"/>
                </a:schemeClr>
              </a:gs>
              <a:gs pos="100000">
                <a:schemeClr val="tx1"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D7188C-92CE-4C57-BA16-32883F559C9D}"/>
              </a:ext>
            </a:extLst>
          </p:cNvPr>
          <p:cNvGrpSpPr/>
          <p:nvPr/>
        </p:nvGrpSpPr>
        <p:grpSpPr>
          <a:xfrm>
            <a:off x="1316531" y="1709090"/>
            <a:ext cx="4152686" cy="1033782"/>
            <a:chOff x="1882588" y="2515380"/>
            <a:chExt cx="4152686" cy="1033782"/>
          </a:xfrm>
        </p:grpSpPr>
        <p:sp>
          <p:nvSpPr>
            <p:cNvPr id="20" name="流程图: 数据 18">
              <a:extLst>
                <a:ext uri="{FF2B5EF4-FFF2-40B4-BE49-F238E27FC236}">
                  <a16:creationId xmlns:a16="http://schemas.microsoft.com/office/drawing/2014/main" id="{DBC880DD-D7CA-4A37-AFEF-C3B1D48A5617}"/>
                </a:ext>
              </a:extLst>
            </p:cNvPr>
            <p:cNvSpPr/>
            <p:nvPr/>
          </p:nvSpPr>
          <p:spPr>
            <a:xfrm>
              <a:off x="1882588" y="2515380"/>
              <a:ext cx="4152686" cy="592788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085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131"/>
                <a:gd name="connsiteY0" fmla="*/ 10000 h 10000"/>
                <a:gd name="connsiteX1" fmla="*/ 1085 w 9131"/>
                <a:gd name="connsiteY1" fmla="*/ 0 h 10000"/>
                <a:gd name="connsiteX2" fmla="*/ 9131 w 9131"/>
                <a:gd name="connsiteY2" fmla="*/ 0 h 10000"/>
                <a:gd name="connsiteX3" fmla="*/ 8000 w 9131"/>
                <a:gd name="connsiteY3" fmla="*/ 10000 h 10000"/>
                <a:gd name="connsiteX4" fmla="*/ 0 w 9131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" h="10000">
                  <a:moveTo>
                    <a:pt x="0" y="10000"/>
                  </a:moveTo>
                  <a:lnTo>
                    <a:pt x="1085" y="0"/>
                  </a:lnTo>
                  <a:lnTo>
                    <a:pt x="9131" y="0"/>
                  </a:lnTo>
                  <a:lnTo>
                    <a:pt x="8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rgbClr val="E7B51D">
                    <a:alpha val="50000"/>
                  </a:srgbClr>
                </a:gs>
                <a:gs pos="100000">
                  <a:srgbClr val="F84C05">
                    <a:alpha val="1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区域管控及入侵检测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F030D6B-4ABC-4A2F-AD00-CAC7FD481EA4}"/>
                </a:ext>
              </a:extLst>
            </p:cNvPr>
            <p:cNvSpPr txBox="1"/>
            <p:nvPr/>
          </p:nvSpPr>
          <p:spPr>
            <a:xfrm>
              <a:off x="2020284" y="3241385"/>
              <a:ext cx="37431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安全帽检测、入侵检测、人员分类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9EE3AC0-6840-4389-988F-A6592B63E4A7}"/>
              </a:ext>
            </a:extLst>
          </p:cNvPr>
          <p:cNvGrpSpPr/>
          <p:nvPr/>
        </p:nvGrpSpPr>
        <p:grpSpPr>
          <a:xfrm>
            <a:off x="821024" y="2973933"/>
            <a:ext cx="4152686" cy="964214"/>
            <a:chOff x="1387081" y="3780223"/>
            <a:chExt cx="4152686" cy="964214"/>
          </a:xfrm>
        </p:grpSpPr>
        <p:sp>
          <p:nvSpPr>
            <p:cNvPr id="24" name="流程图: 数据 18">
              <a:extLst>
                <a:ext uri="{FF2B5EF4-FFF2-40B4-BE49-F238E27FC236}">
                  <a16:creationId xmlns:a16="http://schemas.microsoft.com/office/drawing/2014/main" id="{C4EE9010-9026-46F9-B075-4EF05FA139A3}"/>
                </a:ext>
              </a:extLst>
            </p:cNvPr>
            <p:cNvSpPr/>
            <p:nvPr/>
          </p:nvSpPr>
          <p:spPr>
            <a:xfrm>
              <a:off x="1387081" y="3780223"/>
              <a:ext cx="4152686" cy="523219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085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131"/>
                <a:gd name="connsiteY0" fmla="*/ 10000 h 10000"/>
                <a:gd name="connsiteX1" fmla="*/ 1085 w 9131"/>
                <a:gd name="connsiteY1" fmla="*/ 0 h 10000"/>
                <a:gd name="connsiteX2" fmla="*/ 9131 w 9131"/>
                <a:gd name="connsiteY2" fmla="*/ 0 h 10000"/>
                <a:gd name="connsiteX3" fmla="*/ 8000 w 9131"/>
                <a:gd name="connsiteY3" fmla="*/ 10000 h 10000"/>
                <a:gd name="connsiteX4" fmla="*/ 0 w 9131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" h="10000">
                  <a:moveTo>
                    <a:pt x="0" y="10000"/>
                  </a:moveTo>
                  <a:lnTo>
                    <a:pt x="1085" y="0"/>
                  </a:lnTo>
                  <a:lnTo>
                    <a:pt x="9131" y="0"/>
                  </a:lnTo>
                  <a:lnTo>
                    <a:pt x="8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rgbClr val="E7B51D">
                    <a:alpha val="50000"/>
                  </a:srgbClr>
                </a:gs>
                <a:gs pos="100000">
                  <a:srgbClr val="F84C05">
                    <a:alpha val="1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动作识别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5F16B83-2200-490E-990A-D11BFBA07699}"/>
                </a:ext>
              </a:extLst>
            </p:cNvPr>
            <p:cNvSpPr txBox="1"/>
            <p:nvPr/>
          </p:nvSpPr>
          <p:spPr>
            <a:xfrm>
              <a:off x="1854130" y="4436660"/>
              <a:ext cx="34137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静电夹操作识别、打电话识别、烟火检测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D706327-5D02-429C-948D-6308DB746029}"/>
              </a:ext>
            </a:extLst>
          </p:cNvPr>
          <p:cNvGrpSpPr/>
          <p:nvPr/>
        </p:nvGrpSpPr>
        <p:grpSpPr>
          <a:xfrm>
            <a:off x="379671" y="4252511"/>
            <a:ext cx="4152686" cy="940326"/>
            <a:chOff x="945728" y="5058801"/>
            <a:chExt cx="4152686" cy="940326"/>
          </a:xfrm>
        </p:grpSpPr>
        <p:sp>
          <p:nvSpPr>
            <p:cNvPr id="26" name="流程图: 数据 18">
              <a:extLst>
                <a:ext uri="{FF2B5EF4-FFF2-40B4-BE49-F238E27FC236}">
                  <a16:creationId xmlns:a16="http://schemas.microsoft.com/office/drawing/2014/main" id="{948C1D7E-81F4-4ABD-AB24-BC7362A3F412}"/>
                </a:ext>
              </a:extLst>
            </p:cNvPr>
            <p:cNvSpPr/>
            <p:nvPr/>
          </p:nvSpPr>
          <p:spPr>
            <a:xfrm>
              <a:off x="945728" y="5058801"/>
              <a:ext cx="4152686" cy="49933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085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131"/>
                <a:gd name="connsiteY0" fmla="*/ 10000 h 10000"/>
                <a:gd name="connsiteX1" fmla="*/ 1085 w 9131"/>
                <a:gd name="connsiteY1" fmla="*/ 0 h 10000"/>
                <a:gd name="connsiteX2" fmla="*/ 9131 w 9131"/>
                <a:gd name="connsiteY2" fmla="*/ 0 h 10000"/>
                <a:gd name="connsiteX3" fmla="*/ 8000 w 9131"/>
                <a:gd name="connsiteY3" fmla="*/ 10000 h 10000"/>
                <a:gd name="connsiteX4" fmla="*/ 0 w 9131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1" h="10000">
                  <a:moveTo>
                    <a:pt x="0" y="10000"/>
                  </a:moveTo>
                  <a:lnTo>
                    <a:pt x="1085" y="0"/>
                  </a:lnTo>
                  <a:lnTo>
                    <a:pt x="9131" y="0"/>
                  </a:lnTo>
                  <a:lnTo>
                    <a:pt x="8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rgbClr val="E7B51D">
                    <a:alpha val="50000"/>
                  </a:srgbClr>
                </a:gs>
                <a:gs pos="100000">
                  <a:srgbClr val="F84C05">
                    <a:alpha val="1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开放环境下人脸识别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6AE04AF-A736-421E-8AD7-0F41DBB7E72C}"/>
                </a:ext>
              </a:extLst>
            </p:cNvPr>
            <p:cNvSpPr txBox="1"/>
            <p:nvPr/>
          </p:nvSpPr>
          <p:spPr>
            <a:xfrm>
              <a:off x="1412777" y="5691350"/>
              <a:ext cx="34137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大门、楼道开放环境下人脸识别</a:t>
              </a: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6131885D-64F3-4E17-922B-D4514C0A3152}"/>
              </a:ext>
            </a:extLst>
          </p:cNvPr>
          <p:cNvSpPr/>
          <p:nvPr/>
        </p:nvSpPr>
        <p:spPr>
          <a:xfrm rot="5400000" flipV="1">
            <a:off x="867802" y="494865"/>
            <a:ext cx="782270" cy="59795"/>
          </a:xfrm>
          <a:prstGeom prst="rect">
            <a:avLst/>
          </a:prstGeom>
          <a:gradFill>
            <a:gsLst>
              <a:gs pos="0">
                <a:srgbClr val="F9D423"/>
              </a:gs>
              <a:gs pos="57000">
                <a:srgbClr val="F83700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D24EE0-EB40-44EC-BF4B-AA4E91B9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677" y="4698270"/>
            <a:ext cx="4730906" cy="20667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1" y="119533"/>
            <a:ext cx="746051" cy="74605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8896156-3BBC-4A52-8E17-42207AFBE037}"/>
              </a:ext>
            </a:extLst>
          </p:cNvPr>
          <p:cNvSpPr txBox="1"/>
          <p:nvPr/>
        </p:nvSpPr>
        <p:spPr>
          <a:xfrm>
            <a:off x="1288835" y="138615"/>
            <a:ext cx="958240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  <a:sp3d extrusionH="25400" contourW="12700" prstMaterial="matte">
              <a:bevelT w="0" h="0"/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化工厂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油库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：智能安全监控</a:t>
            </a:r>
          </a:p>
        </p:txBody>
      </p:sp>
    </p:spTree>
    <p:extLst>
      <p:ext uri="{BB962C8B-B14F-4D97-AF65-F5344CB8AC3E}">
        <p14:creationId xmlns:p14="http://schemas.microsoft.com/office/powerpoint/2010/main" val="27690682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" b="2069"/>
          <a:stretch/>
        </p:blipFill>
        <p:spPr>
          <a:xfrm>
            <a:off x="-39051" y="21771"/>
            <a:ext cx="12231051" cy="75329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DC6AB0-7235-4187-AA4E-F1F588E96B9C}"/>
              </a:ext>
            </a:extLst>
          </p:cNvPr>
          <p:cNvSpPr/>
          <p:nvPr/>
        </p:nvSpPr>
        <p:spPr>
          <a:xfrm>
            <a:off x="-19526" y="21770"/>
            <a:ext cx="12192000" cy="7532915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74000">
                <a:schemeClr val="tx1">
                  <a:alpha val="60000"/>
                </a:schemeClr>
              </a:gs>
              <a:gs pos="100000">
                <a:schemeClr val="tx1"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5B3526-067F-49BD-9308-87219F7B9AF1}"/>
              </a:ext>
            </a:extLst>
          </p:cNvPr>
          <p:cNvSpPr txBox="1"/>
          <p:nvPr/>
        </p:nvSpPr>
        <p:spPr>
          <a:xfrm>
            <a:off x="1738068" y="259857"/>
            <a:ext cx="948510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  <a:sp3d extrusionH="25400" contourW="12700" prstMaterial="matte">
              <a:bevelT w="0" h="0"/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C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C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C00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医疗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6350" stA="17000" endPos="455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：智能医疗影像辅助分析</a:t>
            </a:r>
          </a:p>
        </p:txBody>
      </p:sp>
      <p:sp>
        <p:nvSpPr>
          <p:cNvPr id="17" name="流程图: 数据 18">
            <a:extLst>
              <a:ext uri="{FF2B5EF4-FFF2-40B4-BE49-F238E27FC236}">
                <a16:creationId xmlns:a16="http://schemas.microsoft.com/office/drawing/2014/main" id="{ABD248E0-3171-464F-A155-69BF6EC34DDE}"/>
              </a:ext>
            </a:extLst>
          </p:cNvPr>
          <p:cNvSpPr/>
          <p:nvPr/>
        </p:nvSpPr>
        <p:spPr>
          <a:xfrm>
            <a:off x="6471853" y="1572322"/>
            <a:ext cx="4722137" cy="54347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30BFC7">
                  <a:alpha val="60000"/>
                </a:srgbClr>
              </a:gs>
              <a:gs pos="100000">
                <a:srgbClr val="330D6A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胶囊内窥镜图像识别</a:t>
            </a:r>
          </a:p>
        </p:txBody>
      </p:sp>
      <p:sp>
        <p:nvSpPr>
          <p:cNvPr id="18" name="流程图: 数据 18">
            <a:extLst>
              <a:ext uri="{FF2B5EF4-FFF2-40B4-BE49-F238E27FC236}">
                <a16:creationId xmlns:a16="http://schemas.microsoft.com/office/drawing/2014/main" id="{7FD9B7E4-E7A5-40EF-B90A-C4DE06F98CFD}"/>
              </a:ext>
            </a:extLst>
          </p:cNvPr>
          <p:cNvSpPr/>
          <p:nvPr/>
        </p:nvSpPr>
        <p:spPr>
          <a:xfrm>
            <a:off x="7041305" y="3194892"/>
            <a:ext cx="4812844" cy="5214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30BFC7">
                  <a:alpha val="60000"/>
                </a:srgbClr>
              </a:gs>
              <a:gs pos="100000">
                <a:srgbClr val="330D6A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乳腺癌、宫颈癌图像筛查</a:t>
            </a:r>
          </a:p>
        </p:txBody>
      </p:sp>
      <p:sp>
        <p:nvSpPr>
          <p:cNvPr id="19" name="流程图: 数据 18">
            <a:extLst>
              <a:ext uri="{FF2B5EF4-FFF2-40B4-BE49-F238E27FC236}">
                <a16:creationId xmlns:a16="http://schemas.microsoft.com/office/drawing/2014/main" id="{1A89C4F7-A405-40C0-9A38-1E6A89CAD3E8}"/>
              </a:ext>
            </a:extLst>
          </p:cNvPr>
          <p:cNvSpPr/>
          <p:nvPr/>
        </p:nvSpPr>
        <p:spPr>
          <a:xfrm>
            <a:off x="7542040" y="4795485"/>
            <a:ext cx="4152686" cy="50792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085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131"/>
              <a:gd name="connsiteY0" fmla="*/ 10000 h 10000"/>
              <a:gd name="connsiteX1" fmla="*/ 1085 w 9131"/>
              <a:gd name="connsiteY1" fmla="*/ 0 h 10000"/>
              <a:gd name="connsiteX2" fmla="*/ 9131 w 9131"/>
              <a:gd name="connsiteY2" fmla="*/ 0 h 10000"/>
              <a:gd name="connsiteX3" fmla="*/ 8000 w 9131"/>
              <a:gd name="connsiteY3" fmla="*/ 10000 h 10000"/>
              <a:gd name="connsiteX4" fmla="*/ 0 w 913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" h="10000">
                <a:moveTo>
                  <a:pt x="0" y="10000"/>
                </a:moveTo>
                <a:lnTo>
                  <a:pt x="1085" y="0"/>
                </a:lnTo>
                <a:lnTo>
                  <a:pt x="9131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rgbClr val="30BFC7">
                  <a:alpha val="60000"/>
                </a:srgbClr>
              </a:gs>
              <a:gs pos="100000">
                <a:srgbClr val="330D6A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肿瘤区域定位与分割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C3A861-4DA7-42A4-A8E3-CEBE7CF6FE03}"/>
              </a:ext>
            </a:extLst>
          </p:cNvPr>
          <p:cNvSpPr txBox="1"/>
          <p:nvPr/>
        </p:nvSpPr>
        <p:spPr>
          <a:xfrm>
            <a:off x="7110097" y="2174648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出血检测、钩虫检测、蛔虫检测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6584C7-DFEE-4861-BD84-642EB8D689F0}"/>
              </a:ext>
            </a:extLst>
          </p:cNvPr>
          <p:cNvSpPr txBox="1"/>
          <p:nvPr/>
        </p:nvSpPr>
        <p:spPr>
          <a:xfrm>
            <a:off x="7679548" y="3811337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乳腺癌、宫颈癌筛查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5540F8-06EB-4E4D-9871-F97D7342F724}"/>
              </a:ext>
            </a:extLst>
          </p:cNvPr>
          <p:cNvSpPr txBox="1"/>
          <p:nvPr/>
        </p:nvSpPr>
        <p:spPr>
          <a:xfrm>
            <a:off x="8180283" y="5398357"/>
            <a:ext cx="341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肺癌检测、图像分类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9EADB9-C54F-4276-BDC5-EF5CEFEF4A04}"/>
              </a:ext>
            </a:extLst>
          </p:cNvPr>
          <p:cNvSpPr/>
          <p:nvPr/>
        </p:nvSpPr>
        <p:spPr>
          <a:xfrm rot="5400000" flipV="1">
            <a:off x="-183722" y="546710"/>
            <a:ext cx="782270" cy="59795"/>
          </a:xfrm>
          <a:prstGeom prst="rect">
            <a:avLst/>
          </a:prstGeom>
          <a:gradFill>
            <a:gsLst>
              <a:gs pos="0">
                <a:srgbClr val="30CFD0"/>
              </a:gs>
              <a:gs pos="57000">
                <a:srgbClr val="330867"/>
              </a:gs>
              <a:gs pos="100000">
                <a:srgbClr val="00143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1" y="59966"/>
            <a:ext cx="907777" cy="9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6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706</Words>
  <Application>Microsoft Macintosh PowerPoint</Application>
  <PresentationFormat>宽屏</PresentationFormat>
  <Paragraphs>90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等线 Light</vt:lpstr>
      <vt:lpstr>华文中宋</vt:lpstr>
      <vt:lpstr>宋体</vt:lpstr>
      <vt:lpstr>微软雅黑</vt:lpstr>
      <vt:lpstr>Arial</vt:lpstr>
      <vt:lpstr>Arial Black</vt:lpstr>
      <vt:lpstr>Calibri</vt:lpstr>
      <vt:lpstr>2_Office 主题​​</vt:lpstr>
      <vt:lpstr>1_Office 主题​​</vt:lpstr>
      <vt:lpstr>2_Office 主题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2019-04-10T14:44:36Z</dcterms:created>
  <dcterms:modified xsi:type="dcterms:W3CDTF">2019-04-10T14:49:05Z</dcterms:modified>
</cp:coreProperties>
</file>